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פתיחה (5 דק׳): הקרינו את השאלה. חשבו לבד דקה, שתפו בזוגות, ושלושה תלמידים משתפים במליאה. אין תשובה נכונה – מטרת השאלה לעורר סקרנות ולחבר לנושא.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קוראים את המילים בקול. בקשו מהתלמידים לנחש את הפירוש לפני שחושפים (באתר: לחיצה על כרטיס). מומלץ להשאיר את השקופית מוקרנת בזמן הקריאה.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תזכורת לאסטרטגיית הקריאה. לפני שקוראים: מציצים בכותרת ובתמונה וקובעים מטרה. בזמן: מסמנים בעיפרון ועוצרים בתחנות. אחרי: מסכמים במשפט, מגיבים ומחברים לחיים.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קריאה (12–15 דק׳): הטקסט המלא נמצא בחוברת ובאתר. קוראים יחד את הפסקה הראשונה, עוצרים בתחנת העצירה, וממשיכים בקריאה עצמית או בזוגות. רמה חט״ע: מוסיפים את פסקת הטיעון.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🏊 פני המים – איתור מידע גלוי. תשובות: מה המקצוע של גלית? ← מעצבת משחקים | לפי גלית, אילו משימות כבר עושות מכונות? ← משימות שחוזרות על עצמן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🤿 צלילה – הסקה ולשון. תשובות: המילה "מוסרי" קשורה ל... ← מה נכון וראוי לעשות. המשפט בטקסט מתחיל ב: "היצירה האנושית מתחילה בחוויה…". בקשו לנמק: איך ידעתם?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🐠 המעמקים – חשיבה ביקורתית ויצירה. דנים במקרה בזוגות (3 דק׳), ואחר כך כל אחד/ת כותב/ת בחוברת. אין תשובה אחת נכונה – בודקים שיש נימוק ושימוש בטקסט.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"אמת או בדיון": קוראים כל משפט. מי שחושב/ת שנכון – קם/ה (או מרים/ה 👍), מי שלא – נשאר/ת לשבת (👎). אחר כך חושפים ומבקשים הוכחה מהטקסט. תשובות: ❌ לא נכון – גלית עובדת עם כלי בינה מלאכותית כבר עשר שנים. | ✅ נכון – מיון מסמכים הוא דוגמה למשימה שחוזרת על עצמה. | ❌ לא נכון – לפי גלית, מכונה יודעת מה הרגישה כשסבתה שרה לה. | ✅ נכון – גלית נותנת לבני נוער ארבעה כללים.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מיון: מחלקים את הכיתה לקבוצות לפי מספר הסלים. כל קבוצה "מגינה" על סל אחד ואוספת אליו פריטים. תשובות: מיון מסמכים ← 📉 משימה שהמכונה לוקחת | בדיקת טעויות של מכונה ← 🌱 מקצוע חדש | הקלדת נתונים ← 📉 משימה שהמכונה לוקחת | החלטה מה מוסרי ← 🌱 מקצוע חדש | לימוד המכונה ← 🌱 מקצוע חדש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מעגל שיחה (8 דק׳): כללי השיחה – מקשיבים עד הסוף, מדברים בגוף ראשון, מותר לא לשתף. באתר יש כפתור לשאלה אקראית.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כלי חוסן קצר (3–5 דק׳). זו תמיכה ולא טיפול: כל דאגה לגבי תלמיד/ה מעבירים ליועצת.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לחט״ע – שאלות בסגנון בגרות על מטרה, מבנה וקישוריות. תשובות: מהי הסוגה של הטקסט, ומה מאפיין אותה? ← ראיון – שאלות ותשובות בגוף ראשון | מה תפקיד ההשוואה לדפוס ולחשמל בפסקה האחרונה? ← לבסס את הטענה בעזרת דוגמאות היסטוריות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התאמות: לעולים – טקסט בניקוד, מחסן מילים עם תרגום לאנגלית ומשפטי פתיחה. לחנ״מ – טקסט קצר מאוד, כרטיסי תמונה וכפתורים גדולים. גרסאות מלאות לכל רמה בחוברת ובאתר.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כרטיס יציאה (3 דק׳): כל אחד/ת ממלא/ת את שלוש השורות בחוברת או על פתק. אוספים בדלת.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hut-mahshava.pages.dev/tzolelim/" TargetMode="External"/><Relationship Id="rId4" Type="http://schemas.openxmlformats.org/officeDocument/2006/relationships/hyperlink" Target="https://korim-olam.sites.tab.bot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החיים בעידן הבינה המלאכותית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1143000"/>
            <a:ext cx="6035040" cy="3392424"/>
          </a:xfrm>
          <a:prstGeom prst="roundRect">
            <a:avLst>
              <a:gd name="adj" fmla="val 5390"/>
            </a:avLst>
          </a:prstGeom>
          <a:solidFill>
            <a:srgbClr val="FFFFFF"/>
          </a:solidFill>
          <a:ln w="25400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bina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216152"/>
            <a:ext cx="5888736" cy="32918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03720" y="1097280"/>
            <a:ext cx="4937760" cy="9144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54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🤖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2011680"/>
            <a:ext cx="4937760" cy="14630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0"/>
              </a:spcAft>
            </a:pPr>
            <a:r>
              <a:rPr sz="4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החיים בעידן הבינה המלאכותית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3720" y="3429000"/>
            <a:ext cx="4937760" cy="82296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2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מקצועות העתיד, יצירתיות ושימוש חכם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086600" y="4297680"/>
            <a:ext cx="4754880" cy="457200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סוגת הטקסט: ראיון דמיוני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4800600"/>
            <a:ext cx="11155680" cy="566928"/>
          </a:xfrm>
          <a:prstGeom prst="roundRect">
            <a:avLst>
              <a:gd name="adj" fmla="val 4838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📽️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מצגת מלווה לחוברת · חט״ב וחט״ע · עם שקופית התאמה לעולים ולחנ״מ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5977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6501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025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החיים בעידן הבינה המלאכותית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שאלת פתיחה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2240280"/>
            <a:ext cx="7452360" cy="2377440"/>
          </a:xfrm>
          <a:prstGeom prst="roundRect">
            <a:avLst>
              <a:gd name="adj" fmla="val 9615"/>
            </a:avLst>
          </a:prstGeom>
          <a:solidFill>
            <a:srgbClr val="FFF0E3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60020" bIns="160020"/>
          <a:lstStyle/>
          <a:p>
            <a:pPr algn="ctr" rtl="1">
              <a:spcAft>
                <a:spcPts val="40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🤔</a:t>
            </a:r>
          </a:p>
          <a:p>
            <a:pPr rtl="1" algn="ctr">
              <a:spcAft>
                <a:spcPts val="400"/>
              </a:spcAft>
            </a:pPr>
            <a:r>
              <a:rPr sz="2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האם השתמשתם פעם בכלי בינה מלאכותית? לדעתכם, ממה כדאי להיזהר כשמשתמשים בו?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6404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🧠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חושבים לבד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0372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👥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בזוג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בכיתה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2240280"/>
            <a:ext cx="3429000" cy="3291840"/>
          </a:xfrm>
          <a:prstGeom prst="roundRect">
            <a:avLst>
              <a:gd name="adj" fmla="val 5555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היום נלמד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לאתר מידע בראיון ולהבחין בין שאלה לתשובה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להסיק מסקנות על יחסי אדם–מכונה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לנסח כללי שימוש חכם ובטוח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החיים בעידן הבינה המלאכותית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📚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אוצר מילים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מילים חשובות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47888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משימות שחוזרות על עצמן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עבודה שעושים שוב ושוב באותה צורה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מוסרי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שנכון וראוי לעשות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1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חוויה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משהו שקרה לנו והרגשנו אותו בעצמנו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41364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להמציא בביטחון מלא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לומר דבר לא נכון כאילו הוא בטוח ונכון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28316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לדלג על הלמידה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לקבל תשובה מוכנה בלי להבין בעצמנו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החיים בעידן הבינה המלאכותית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אסטרטגיית 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· בזמן · אחרי הקריאה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8387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מציצים בכותרת ובתמונה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על מה הטקסט? מה כבר ידוע לי על הנושא?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קובעים מטרה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למה אני קורא/ת? למידע, להנאה, כדי לגבש דעה?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מזהים סוג טקסט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סיפור? כתבה? טור אישי? כל סוג נקרא אחרת.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בזמן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✏️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מסמנים בעיפרון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מילה לא מוכרת – עיגול. משפט חשוב – קו.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עוצרים בתחנות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אני מנחש/ת שיקרה?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🔗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מחפשים קשרים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סיבה ותוצאה, לפני ואחרי, טענה ונימוק.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  <a:r>
              <a:rPr sz="24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אחרי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מסכמים במשפט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הרעיון המרכזי – במילים שלי?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💭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מגיבים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מסכים/ה? לא מסכים/ה? למה?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🔄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מחברים לחיים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איפה פגשתי משהו דומה? מה אקח איתי?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החיים בעידן הבינה המלאכותית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קוראים יחד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"המכונה לא תחליף אותך – אבל אולי מישהו שמשתמש בה כן"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778240" y="2194560"/>
            <a:ext cx="3017520" cy="420624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ראיון דמיוני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86200" y="2743200"/>
            <a:ext cx="7909560" cy="2514600"/>
          </a:xfrm>
          <a:prstGeom prst="roundRect">
            <a:avLst>
              <a:gd name="adj" fmla="val 7272"/>
            </a:avLst>
          </a:prstGeom>
          <a:solidFill>
            <a:srgbClr val="FFFFFF"/>
          </a:solidFill>
          <a:ln w="19050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160020" bIns="160020"/>
          <a:lstStyle/>
          <a:p>
            <a:pPr algn="r" rtl="1">
              <a:spcAft>
                <a:spcPts val="400"/>
              </a:spcAft>
            </a:pPr>
            <a:r>
              <a:rPr sz="21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❝</a:t>
            </a:r>
            <a:r>
              <a:rPr sz="21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לרגל שבוע הטכנולוגיה ראיינו את גלית, מעצבת משחקים שעובדת עם כלי בינה מלאכותית כבר חמש שנים. שאלה: האם בינה מלאכותית תיקח לנו את העבודות?
גלית: חלק מהמשימות – כן. משימות שחוזרות על עצמן, כמו מיון מסמכים, כבר נעשות על ידי מכונות. אבל נולדים גם מקצועות חדשים: מי שבודק שהמכונה לא טועה, מי שמלמד אותה, מי שמחליט מה מוסרי.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86200" y="5440680"/>
            <a:ext cx="7909560" cy="777240"/>
          </a:xfrm>
          <a:prstGeom prst="roundRect">
            <a:avLst>
              <a:gd name="adj" fmla="val 23529"/>
            </a:avLst>
          </a:prstGeom>
          <a:solidFill>
            <a:srgbClr val="FFE3E3"/>
          </a:solidFill>
          <a:ln w="15875">
            <a:solidFill>
              <a:srgbClr val="F3B5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C0392B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1800" b="1" lang="he-IL">
                <a:solidFill>
                  <a:srgbClr val="C0392B"/>
                </a:solidFill>
                <a:latin typeface="Arial"/>
                <a:ea typeface="Arial"/>
                <a:cs typeface="Arial"/>
                <a:sym typeface="Arial"/>
              </a:rPr>
              <a:t> תחנת עצירה: 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לדעתכם יקרה בהמשך?</a:t>
            </a:r>
          </a:p>
        </p:txBody>
      </p:sp>
      <p:pic>
        <p:nvPicPr>
          <p:cNvPr id="19" name="Picture 18" descr="bina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743200"/>
            <a:ext cx="3017520" cy="16824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5800" y="4526280"/>
            <a:ext cx="3017520" cy="9144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הטקסט המלא בחוברת ובאתר. קוראים, מסמנים בעיפרון ועוצרים בתחנות.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החיים בעידן הבינה המלאכותית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א׳ · פני המים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מאתרים מידע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נאתר בראיון מידע על גלית ועל דעותיה.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 המקצוע של גלית?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רופאה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מעצבת משחקים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מורה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66344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לפי גלית, אילו משימות כבר עושות מכונות?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2292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משימות שחוזרות על עצמן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95799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כתיבת זיכרונות אישיים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868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החלטות מוסריות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החיים בעידן הבינה המלאכותית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ב׳ · צלילה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מבינים מה מסתתר בין השורות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נעמיק: מה גלית רומזת, ואיך בנוי הראיון?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🔤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המילה "מוסרי" קשורה ל...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נכון וראוי לעשות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מוזיקה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מסירת חבילות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754880"/>
            <a:ext cx="11109960" cy="1417320"/>
          </a:xfrm>
          <a:prstGeom prst="roundRect">
            <a:avLst>
              <a:gd name="adj" fmla="val 12903"/>
            </a:avLst>
          </a:prstGeom>
          <a:solidFill>
            <a:srgbClr val="FFF6CC"/>
          </a:solidFill>
          <a:ln w="15875">
            <a:solidFill>
              <a:srgbClr val="F2DE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🖍️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מצאו בטקסט את המשפט שמסביר למה יצירה אנושית מיוחדת</a:t>
            </a:r>
          </a:p>
          <a:p>
            <a:pPr rtl="1" algn="r">
              <a:spcAft>
                <a:spcPts val="4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העתיקו את המשפט, וכתבו במילים שלכם: איך ידעתם?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החיים בעידן הבינה המלאכותית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ג׳ · המעמקים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חושבים, מביעים עמדה ויוצרים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עכשיו תורכם לחשוב, להביע עמדה וליצור.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2971800"/>
            <a:ext cx="5440680" cy="3200400"/>
          </a:xfrm>
          <a:prstGeom prst="roundRect">
            <a:avLst>
              <a:gd name="adj" fmla="val 5714"/>
            </a:avLst>
          </a:prstGeom>
          <a:solidFill>
            <a:srgbClr val="E7F1FF"/>
          </a:solidFill>
          <a:ln w="15875">
            <a:solidFill>
              <a:srgbClr val="C5DA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1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מקרה: העבודה של יואב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יואב קיבל עבודה בהיסטוריה וביקש מכלי בינה מלאכותית לכתוב אותה. בעבודה הופיע תאריך שנראה לו מוזר, והוא כמעט הגיש אותה כמו שהיא.</a:t>
            </a:r>
          </a:p>
          <a:p>
            <a:pPr rtl="1" algn="r">
              <a:spcAft>
                <a:spcPts val="8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❓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לפי הכללים של גלית, מה יואב יכול לעשות עכשיו? ציינו לפחות שני צעדים.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2971800"/>
            <a:ext cx="5486400" cy="32004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9050">
            <a:solidFill>
              <a:srgbClr val="C5CB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2E3A75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2100" b="1" lang="he-IL">
                <a:solidFill>
                  <a:srgbClr val="2E3A75"/>
                </a:solidFill>
                <a:latin typeface="Arial"/>
                <a:ea typeface="Arial"/>
                <a:cs typeface="Arial"/>
                <a:sym typeface="Arial"/>
              </a:rPr>
              <a:t> כתיבה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הוסיפו כלל חמישי משלכם לשימוש חכם ובטוח בבינה מלאכותית, והסבירו למה הוא חשוב.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החיים בעידן הבינה המלאכותית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🎲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אמת או בדיון?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קמים ·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יושבים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83080" y="2286000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גלית עובדת עם כלי בינה מלאכותית כבר עשר שנים.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286000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83080" y="3273552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מיון מסמכים הוא דוגמה למשימה שחוזרת על עצמה.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273552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783080" y="4261104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3. לפי גלית, מכונה יודעת מה הרגישה כשסבתה שרה לה.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261104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83080" y="5248656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4. גלית נותנת לבני נוער ארבעה כללים.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5248656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החיים בעידן הבינה המלאכותית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 מיון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מקצוע שנעלם או מקצוע שנולד?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02168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מיון מסמכים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43984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בדיקת טעויות של מכונה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הקלדת נתונים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02168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החלטה מה מוסרי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43984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לימוד המכונה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55080" y="3666744"/>
            <a:ext cx="5440680" cy="2551175"/>
          </a:xfrm>
          <a:prstGeom prst="roundRect">
            <a:avLst>
              <a:gd name="adj" fmla="val 7168"/>
            </a:avLst>
          </a:prstGeom>
          <a:solidFill>
            <a:srgbClr val="E6F7E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📉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משימה שהמכונה לוקחת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3666744"/>
            <a:ext cx="5440680" cy="2551175"/>
          </a:xfrm>
          <a:prstGeom prst="roundRect">
            <a:avLst>
              <a:gd name="adj" fmla="val 7168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🌱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מקצוע חדש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החיים בעידן הבינה המלאכותית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מעגל שיחה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מדברים על זה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24028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מכונה לעולם לא תוכל לעשות במקומכם?</a:t>
            </a:r>
          </a:p>
        </p:txBody>
      </p:sp>
      <p:sp>
        <p:nvSpPr>
          <p:cNvPr id="17" name="Oval 16"/>
          <p:cNvSpPr/>
          <p:nvPr/>
        </p:nvSpPr>
        <p:spPr>
          <a:xfrm>
            <a:off x="11064240" y="2331720"/>
            <a:ext cx="749808" cy="749808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33756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האם עבודה שנכתבה בעזרת מכונה היא עדיין 'שלי'? מתי כן ומתי לא?</a:t>
            </a:r>
          </a:p>
        </p:txBody>
      </p:sp>
      <p:sp>
        <p:nvSpPr>
          <p:cNvPr id="19" name="Oval 18"/>
          <p:cNvSpPr/>
          <p:nvPr/>
        </p:nvSpPr>
        <p:spPr>
          <a:xfrm>
            <a:off x="11064240" y="3429000"/>
            <a:ext cx="749808" cy="749808"/>
          </a:xfrm>
          <a:prstGeom prst="ellipse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43484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איזה מקצוע עתידי הייתם ממציאים?</a:t>
            </a:r>
          </a:p>
        </p:txBody>
      </p:sp>
      <p:sp>
        <p:nvSpPr>
          <p:cNvPr id="21" name="Oval 20"/>
          <p:cNvSpPr/>
          <p:nvPr/>
        </p:nvSpPr>
        <p:spPr>
          <a:xfrm>
            <a:off x="11064240" y="4526279"/>
            <a:ext cx="749808" cy="749808"/>
          </a:xfrm>
          <a:prstGeom prst="ellipse">
            <a:avLst/>
          </a:prstGeom>
          <a:solidFill>
            <a:srgbClr val="E98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5623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FFFF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👂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מקשיבים עד הסוף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🙋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מדברים בגוף ראשון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מותר לא לשתף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החיים בעידן הבינה המלאכותית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💪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כלי חוסן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גש״ר מאח״ד – שישה ערוצים שמחזקים אותי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5840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🏃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גוף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83879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🧠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שכל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💛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רגש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3484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מערכת אמונות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6032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חברה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FFF6CC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דמיון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4114800"/>
            <a:ext cx="11109960" cy="210312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משימה</a:t>
            </a:r>
          </a:p>
          <a:p>
            <a:pPr rtl="1" algn="r">
              <a:spcAft>
                <a:spcPts val="6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מכונה לא יכולה לעשות במקומכם? כתבו פעולה אחת לכל ערוץ: רגש (חוויה שלי), דמיון (רעיון שרק אני ממציא/ה), חברה (עם מי אני יוצר/ת).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החיים בעידן הבינה המלאכותית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🎓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לחט״ע · בסגנון בגרות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מטרה, מבנה וקישוריות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1051560"/>
          </a:xfrm>
          <a:prstGeom prst="roundRect">
            <a:avLst>
              <a:gd name="adj" fmla="val 1739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פסקת ההרחבה (חט״ע):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„בסוף הראיון שאלנו את גלית אם היא אופטימית. "אני זהירה", השיבה. "כל טכנולוגיה גדולה – הדפוס, החשמל, האינטרנט – עוררה פחד וגם הביאה שגשוג. ההבדל הוא שהפעם הקצב מהיר מאי־פעם.“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383280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מהי הסוגה של הטקסט, ומה מאפיין אותה?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סיפור – עלילה ודמויות   ב. ראיון – שאלות ותשובות בגוף ראשון   ג. שיר – חרוזים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407408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מה תפקיד ההשוואה לדפוס ולחשמל בפסקה האחרונה?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להראות שהטכנולוגיה מסוכנת   ב. לבסס את הטענה בעזרת דוגמאות היסטוריות   ג. לשנות נושא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5468112"/>
            <a:ext cx="11109960" cy="777240"/>
          </a:xfrm>
          <a:prstGeom prst="roundRect">
            <a:avLst>
              <a:gd name="adj" fmla="val 23529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15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שאלה פתוחה: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מהי מטרת הפסקה האחרונה בראיון? הסבירו כיצד הדוגמאות ההיסטוריות והמבנה "לא... אלא" משרתים מטרה זו.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החיים בעידן הבינה המלאכותית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🌱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התאמות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לעולים ולחנ״מ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🟢</a:t>
            </a:r>
            <a:r>
              <a:rPr sz="20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עולים – עברית בניקוד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יֵשׁ לָכֶם מַחְשֵׁב אוֹ טֵלֵפוֹן? בְּמָה הוּא עוֹזֵר לָכֶם?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מַחְשֵׁב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computer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עוֹזֵר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helps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לִלְמוֹד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to learn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לִפְעָמִים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sometimes</a:t>
            </a:r>
          </a:p>
          <a:p>
            <a:pPr rtl="1" algn="r">
              <a:spcAft>
                <a:spcPts val="500"/>
              </a:spcAft>
            </a:pPr>
            <a:r>
              <a:rPr sz="1400" b="0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400" b="0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מחסן מילים + משפטי פתיחה בחוברת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חנ״מ – תמונות וכפתורים גדולים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💻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יש לך מחשב בבית? כן / לא</a:t>
            </a:r>
          </a:p>
          <a:p>
            <a:pPr rtl="1" algn="r">
              <a:spcAft>
                <a:spcPts val="5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מי עוזר לי?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💻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מחשב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5176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🌳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עץ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🚗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מכונית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החיים בעידן הבינה המלאכותית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🎟️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כרטיס יציאה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שיוצאים...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63040" y="2194560"/>
            <a:ext cx="9601200" cy="4023360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31750">
            <a:solidFill>
              <a:srgbClr val="9B7BEA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🤖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כרטיס יציאה · החיים בעידן הבינה המלאכותית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283464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כלל אחד לשימוש חכם שאני לוקח/ת איתי: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11680" y="352044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828800" y="388620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משהו שרק אני יכול/ה ליצור: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011680" y="457200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828800" y="493776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שאלה שעוד מסקרנת אותי: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11680" y="562356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החיים בעידן הבינה המלאכותית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💜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תודה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נתראה בצלילה הבאה!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</a:p>
        </p:txBody>
      </p:sp>
      <p:pic>
        <p:nvPicPr>
          <p:cNvPr id="16" name="Picture 1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447" y="2331720"/>
            <a:ext cx="1828800" cy="1828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71600" y="4297680"/>
            <a:ext cx="9418320" cy="5486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8920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מקור השראה: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סטודיו חוט מחשבה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53492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האתר והחוברות: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korim-olam.sites.tab.bot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החיים בעידן הבינה המלאכותית – מצגת מלווה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