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פתיחה (5 דק׳): הקרינו את השאלה. חשבו לבד דקה, שתפו בזוגות, ושלושה תלמידים משתפים במליאה. אין תשובה נכונה – מטרת השאלה לעורר סקרנות ולחבר לנושא.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קוראים את המילים בקול. בקשו מהתלמידים לנחש את הפירוש לפני שחושפים (באתר: לחיצה על כרטיס). מומלץ להשאיר את השקופית מוקרנת בזמן הקריאה.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תזכורת לאסטרטגיית הקריאה. לפני שקוראים: מציצים בכותרת ובתמונה וקובעים מטרה. בזמן: מסמנים בעיפרון ועוצרים בתחנות. אחרי: מסכמים במשפט, מגיבים ומחברים לחיים.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קריאה (12–15 דק׳): הטקסט המלא נמצא בחוברת ובאתר. קוראים יחד את הפסקה הראשונה, עוצרים בתחנת העצירה, וממשיכים בקריאה עצמית או בזוגות. רמה חט״ע: מוסיפים את פסקת הטיעון.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🏊 פני המים – איתור מידע גלוי. תשובות: למה הלב מאיץ בזמן לחץ, לפי הכתבה? ← כדי להזרים דם לשרירים | האם כל לחץ מזיק? ← לא – מעט לחץ משפר ביצועים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🤿 צלילה – הסקה ולשון. תשובות: מה פירוש "מעורר ומחדד"? ← מעיר את הקשב ומשפר את הריכוז. המשפט בטקסט מתחיל ב: "המוח לא תמיד מבחין…". בקשו לנמק: איך ידעתם?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🐠 המעמקים – חשיבה ביקורתית ויצירה. דנים במקרה בזוגות (3 דק׳), ואחר כך כל אחד/ת כותב/ת בחוברת. אין תשובה אחת נכונה – בודקים שיש נימוק ושימוש בטקסט.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משחק "אמת או בדיון": קוראים כל משפט. מי שחושב/ת שנכון – קם/ה (או מרים/ה 👍), מי שלא – נשאר/ת לשבת (👎). אחר כך חושפים ומבקשים הוכחה מהטקסט. תשובות: ❌ לא נכון – לפי הכתבה, כל לחץ פוגע בזיכרון. | ✅ נכון – המוח לא תמיד מבחין בין אריה לבין דף מבחן. | ✅ נכון – הליכה קצרה 'שורפת' את חומרי הלחץ. | ❌ לא נכון – כדי להירגע, השאיפה צריכה להיות ארוכה מהנשיפה.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משחק מיון: מחלקים את הכיתה לקבוצות לפי מספר הסלים. כל קבוצה "מגינה" על סל אחד ואוספת אליו פריטים. תשובות: נשיפה ארוכה ← 🌬️ נשימה | הליכה קצרה ← 🚶 תנועה | 'אני יודע/ת לעשות דברים קשים' ← 💬 דיבור פנימי | קפיצות במקום ← 🚶 תנועה | 'זה חשוב לי' ← 💬 דיבור פנימי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מעגל שיחה (8 דק׳): כללי השיחה – מקשיבים עד הסוף, מדברים בגוף ראשון, מותר לא לשתף. באתר יש כפתור לשאלה אקראית.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כלי חוסן קצר (3–5 דק׳). זו תמיכה ולא טיפול: כל דאגה לגבי תלמיד/ה מעבירים ליועצת.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לחט״ע – שאלות בסגנון בגרות על מטרה, מבנה וקישוריות. תשובות: מהו מבנה הכתבה? ← בעיה ← הסבר מדעי ← פתרונות ← הרחבה ציבורית | מה תפקידה של האנלוגיה 'אריה מול דף מבחן'? ← להמחיש תופעה מדעית מורכבת בעזרת תמונה מוחשית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התאמות: לעולים – טקסט בניקוד, מחסן מילים עם תרגום לאנגלית ומשפטי פתיחה. לחנ״מ – טקסט קצר מאוד, כרטיסי תמונה וכפתורים גדולים. גרסאות מלאות לכל רמה בחוברת ובאתר.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כרטיס יציאה (3 דק׳): כל אחד/ת ממלא/ת את שלוש השורות בחוברת או על פתק. אוספים בדלת.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g"/><Relationship Id="rId4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8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9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0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4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s://hut-mahshava.pages.dev/tzolelim/" TargetMode="External"/><Relationship Id="rId4" Type="http://schemas.openxmlformats.org/officeDocument/2006/relationships/hyperlink" Target="https://korim-olam.sites.tab.bot/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📝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לחץ מבחנים וניהול רגשות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3" name="Oval 12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1143000"/>
            <a:ext cx="6035040" cy="3392424"/>
          </a:xfrm>
          <a:prstGeom prst="roundRect">
            <a:avLst>
              <a:gd name="adj" fmla="val 5390"/>
            </a:avLst>
          </a:prstGeom>
          <a:solidFill>
            <a:srgbClr val="FFFFFF"/>
          </a:solidFill>
          <a:ln w="25400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lachatz-pptx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1216152"/>
            <a:ext cx="5888736" cy="329184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903720" y="1097280"/>
            <a:ext cx="4937760" cy="91440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54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📝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03720" y="2011680"/>
            <a:ext cx="4937760" cy="146304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0"/>
              </a:spcAft>
            </a:pPr>
            <a:r>
              <a:rPr sz="40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לחץ מבחנים וניהול רגשות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03720" y="3429000"/>
            <a:ext cx="4937760" cy="82296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2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מה עושים כשהלב דופק לפני מבחן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086600" y="4297680"/>
            <a:ext cx="4754880" cy="457200"/>
          </a:xfrm>
          <a:prstGeom prst="roundRect">
            <a:avLst>
              <a:gd name="adj" fmla="val 50000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סוגת הטקסט: כתבה מדעית־פופולרית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58368" y="4800600"/>
            <a:ext cx="11155680" cy="566928"/>
          </a:xfrm>
          <a:prstGeom prst="roundRect">
            <a:avLst>
              <a:gd name="adj" fmla="val 48387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📽️</a:t>
            </a: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מצגת מלווה לחוברת · חט״ב וחט״ע · עם שקופית התאמה לעולים ולחנ״מ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59775" y="5532120"/>
            <a:ext cx="3566160" cy="566928"/>
          </a:xfrm>
          <a:prstGeom prst="roundRect">
            <a:avLst>
              <a:gd name="adj" fmla="val 48387"/>
            </a:avLst>
          </a:prstGeom>
          <a:solidFill>
            <a:srgbClr val="3BAF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465015" y="5532120"/>
            <a:ext cx="3566160" cy="566928"/>
          </a:xfrm>
          <a:prstGeom prst="roundRect">
            <a:avLst>
              <a:gd name="adj" fmla="val 48387"/>
            </a:avLst>
          </a:prstGeom>
          <a:solidFill>
            <a:srgbClr val="7A5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70255" y="5532120"/>
            <a:ext cx="3566160" cy="566928"/>
          </a:xfrm>
          <a:prstGeom prst="roundRect">
            <a:avLst>
              <a:gd name="adj" fmla="val 48387"/>
            </a:avLst>
          </a:prstGeom>
          <a:solidFill>
            <a:srgbClr val="2E3A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📝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לחץ מבחנים וניהול רגשות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🔎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לפני הקריאה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שאלת פתיחה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43400" y="2240280"/>
            <a:ext cx="7452360" cy="2377440"/>
          </a:xfrm>
          <a:prstGeom prst="roundRect">
            <a:avLst>
              <a:gd name="adj" fmla="val 9615"/>
            </a:avLst>
          </a:prstGeom>
          <a:solidFill>
            <a:srgbClr val="FFF0E3"/>
          </a:solidFill>
          <a:ln w="15875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160020" bIns="160020"/>
          <a:lstStyle/>
          <a:p>
            <a:pPr algn="ctr" rtl="1">
              <a:spcAft>
                <a:spcPts val="400"/>
              </a:spcAft>
            </a:pPr>
            <a:r>
              <a:rPr sz="36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🤔</a:t>
            </a:r>
          </a:p>
          <a:p>
            <a:pPr rtl="1" algn="ctr">
              <a:spcAft>
                <a:spcPts val="400"/>
              </a:spcAft>
            </a:pPr>
            <a:r>
              <a:rPr sz="28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נסו להיזכר: מה קורה לגוף שלכם רגע לפני מבחן? לדעתכם, למה זה קורה?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464040" y="4892040"/>
            <a:ext cx="2331720" cy="640080"/>
          </a:xfrm>
          <a:prstGeom prst="roundRect">
            <a:avLst>
              <a:gd name="adj" fmla="val 42857"/>
            </a:avLst>
          </a:prstGeom>
          <a:solidFill>
            <a:srgbClr val="FFFFFF"/>
          </a:solidFill>
          <a:ln w="15875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700" b="1" lang="he-IL">
                <a:solidFill>
                  <a:srgbClr val="E9853C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🧠</a:t>
            </a:r>
            <a:r>
              <a:rPr sz="1700" b="1" lang="he-IL">
                <a:solidFill>
                  <a:srgbClr val="E9853C"/>
                </a:solidFill>
                <a:latin typeface="Arial"/>
                <a:ea typeface="Arial"/>
                <a:cs typeface="Arial"/>
                <a:sym typeface="Arial"/>
              </a:rPr>
              <a:t> חושבים לבד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903720" y="4892040"/>
            <a:ext cx="2331720" cy="640080"/>
          </a:xfrm>
          <a:prstGeom prst="roundRect">
            <a:avLst>
              <a:gd name="adj" fmla="val 42857"/>
            </a:avLst>
          </a:prstGeom>
          <a:solidFill>
            <a:srgbClr val="FFFFFF"/>
          </a:solidFill>
          <a:ln w="15875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700" b="1" lang="he-IL">
                <a:solidFill>
                  <a:srgbClr val="E9853C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👥</a:t>
            </a:r>
            <a:r>
              <a:rPr sz="1700" b="1" lang="he-IL">
                <a:solidFill>
                  <a:srgbClr val="E9853C"/>
                </a:solidFill>
                <a:latin typeface="Arial"/>
                <a:ea typeface="Arial"/>
                <a:cs typeface="Arial"/>
                <a:sym typeface="Arial"/>
              </a:rPr>
              <a:t> משתפים בזוג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43400" y="4892040"/>
            <a:ext cx="2331720" cy="640080"/>
          </a:xfrm>
          <a:prstGeom prst="roundRect">
            <a:avLst>
              <a:gd name="adj" fmla="val 42857"/>
            </a:avLst>
          </a:prstGeom>
          <a:solidFill>
            <a:srgbClr val="FFFFFF"/>
          </a:solidFill>
          <a:ln w="15875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700" b="1" lang="he-IL">
                <a:solidFill>
                  <a:srgbClr val="E9853C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🗣️</a:t>
            </a:r>
            <a:r>
              <a:rPr sz="1700" b="1" lang="he-IL">
                <a:solidFill>
                  <a:srgbClr val="E9853C"/>
                </a:solidFill>
                <a:latin typeface="Arial"/>
                <a:ea typeface="Arial"/>
                <a:cs typeface="Arial"/>
                <a:sym typeface="Arial"/>
              </a:rPr>
              <a:t> משתפים בכיתה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85800" y="2240280"/>
            <a:ext cx="3429000" cy="3291840"/>
          </a:xfrm>
          <a:prstGeom prst="roundRect">
            <a:avLst>
              <a:gd name="adj" fmla="val 5555"/>
            </a:avLst>
          </a:prstGeom>
          <a:solidFill>
            <a:srgbClr val="F1EC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r" rtl="1">
              <a:spcAft>
                <a:spcPts val="600"/>
              </a:spcAft>
            </a:pPr>
            <a:r>
              <a:rPr sz="20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🎯</a:t>
            </a:r>
            <a:r>
              <a:rPr sz="20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היום נלמד</a:t>
            </a:r>
          </a:p>
          <a:p>
            <a:pPr rtl="1" algn="r">
              <a:spcAft>
                <a:spcPts val="600"/>
              </a:spcAft>
            </a:pP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• לאתר מידע מדעי ולהבין אותו</a:t>
            </a:r>
          </a:p>
          <a:p>
            <a:pPr rtl="1" algn="r">
              <a:spcAft>
                <a:spcPts val="600"/>
              </a:spcAft>
            </a:pP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• לזהות מבנה של בעיה–הסבר–פתרון</a:t>
            </a:r>
          </a:p>
          <a:p>
            <a:pPr rtl="1" algn="r">
              <a:spcAft>
                <a:spcPts val="600"/>
              </a:spcAft>
            </a:pP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• להתאים לעצמי כלים לוויסות לחץ (עש״ן ד״ק)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📝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לחץ מבחנים וניהול רגשות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📚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אוצר מילים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מילים חשובות בטקסט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247888" y="228600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F1EC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מערכת אזעקה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תגובה אוטומטית של הגוף כשהוא מרגיש סכנה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434840" y="228600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E6F7E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האיץ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הגביר את המהירות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1791" y="228600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E7F1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מעורר ומחדד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מעיר את הקשב ומשפר ריכוז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41364" y="429768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FFF0E3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מאותתת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שולחת סימן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528316" y="4297680"/>
            <a:ext cx="3611880" cy="1783080"/>
          </a:xfrm>
          <a:prstGeom prst="roundRect">
            <a:avLst>
              <a:gd name="adj" fmla="val 10256"/>
            </a:avLst>
          </a:prstGeom>
          <a:solidFill>
            <a:srgbClr val="FDEBF3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ctr" rtl="1">
              <a:spcAft>
                <a:spcPts val="600"/>
              </a:spcAft>
            </a:pP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דיבור פנימי</a:t>
            </a:r>
          </a:p>
          <a:p>
            <a:pPr rtl="1" algn="ctr">
              <a:spcAft>
                <a:spcPts val="600"/>
              </a:spcAft>
            </a:pP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מה שאנחנו אומרים לעצמנו בראש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📝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לחץ מבחנים וניהול רגשות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🧭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אסטרטגיית קריאה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לפני · בזמן · אחרי הקריאה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83879" y="2240280"/>
            <a:ext cx="3611880" cy="3977639"/>
          </a:xfrm>
          <a:prstGeom prst="roundRect">
            <a:avLst>
              <a:gd name="adj" fmla="val 5063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ctr" rtl="1">
              <a:spcAft>
                <a:spcPts val="300"/>
              </a:spcAft>
            </a:pPr>
            <a:r>
              <a:rPr sz="2400" b="1" lang="he-IL">
                <a:solidFill>
                  <a:srgbClr val="3BAF7E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🔎</a:t>
            </a:r>
            <a:r>
              <a:rPr sz="2400" b="1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 לפני הקריאה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🔎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מציצים בכותרת ובתמונה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על מה הטקסט? מה כבר ידוע לי על הנושא?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🎯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קובעים מטרה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למה אני קורא/ת? למידע, להנאה, כדי לגבש דעה?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מזהים סוג טקסט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סיפור? כתבה? טור אישי? כל סוג נקרא אחרת.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434840" y="2240280"/>
            <a:ext cx="3611880" cy="3977639"/>
          </a:xfrm>
          <a:prstGeom prst="roundRect">
            <a:avLst>
              <a:gd name="adj" fmla="val 5063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ctr" rtl="1">
              <a:spcAft>
                <a:spcPts val="300"/>
              </a:spcAft>
            </a:pPr>
            <a:r>
              <a:rPr sz="24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24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בזמן הקריאה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✏️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מסמנים בעיפרון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מילה לא מוכרת – עיגול. משפט חשוב – קו.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🛑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עוצרים בתחנות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מה קרה עד עכשיו? מה אני מנחש/ת שיקרה?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🔗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מחפשים קשרים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סיבה ותוצאה, לפני ואחרי, טענה ונימוק.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799" y="2240280"/>
            <a:ext cx="3611880" cy="3977639"/>
          </a:xfrm>
          <a:prstGeom prst="roundRect">
            <a:avLst>
              <a:gd name="adj" fmla="val 5063"/>
            </a:avLst>
          </a:prstGeom>
          <a:solidFill>
            <a:srgbClr val="E7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ctr" rtl="1">
              <a:spcAft>
                <a:spcPts val="300"/>
              </a:spcAft>
            </a:pPr>
            <a:r>
              <a:rPr sz="2400" b="1" lang="he-IL">
                <a:solidFill>
                  <a:srgbClr val="3D7BD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✅</a:t>
            </a:r>
            <a:r>
              <a:rPr sz="2400" b="1" lang="he-IL">
                <a:solidFill>
                  <a:srgbClr val="3D7BD9"/>
                </a:solidFill>
                <a:latin typeface="Arial"/>
                <a:ea typeface="Arial"/>
                <a:cs typeface="Arial"/>
                <a:sym typeface="Arial"/>
              </a:rPr>
              <a:t> אחרי הקריאה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📝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מסכמים במשפט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מה הרעיון המרכזי – במילים שלי?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💭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מגיבים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מסכים/ה? לא מסכים/ה? למה?</a:t>
            </a:r>
          </a:p>
          <a:p>
            <a:pPr rtl="1" algn="r">
              <a:spcAft>
                <a:spcPts val="300"/>
              </a:spcAft>
            </a:pPr>
            <a:r>
              <a:rPr sz="2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🔄</a:t>
            </a: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מחברים לחיים</a:t>
            </a:r>
          </a:p>
          <a:p>
            <a:pPr rtl="1" algn="r">
              <a:spcAft>
                <a:spcPts val="3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איפה פגשתי משהו דומה? מה אקח איתי?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📝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לחץ מבחנים וניהול רגשות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קוראים יחד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למה הלב דופק לפני מבחן? (ומה אפשר לעשות עם זה)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778240" y="2194560"/>
            <a:ext cx="3017520" cy="420624"/>
          </a:xfrm>
          <a:prstGeom prst="roundRect">
            <a:avLst>
              <a:gd name="adj" fmla="val 50000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כתבה מדעית־פופולרית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886200" y="2743200"/>
            <a:ext cx="7909560" cy="2514600"/>
          </a:xfrm>
          <a:prstGeom prst="roundRect">
            <a:avLst>
              <a:gd name="adj" fmla="val 7272"/>
            </a:avLst>
          </a:prstGeom>
          <a:solidFill>
            <a:srgbClr val="FFFFFF"/>
          </a:solidFill>
          <a:ln w="19050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160020" bIns="160020"/>
          <a:lstStyle/>
          <a:p>
            <a:pPr algn="r" rtl="1">
              <a:spcAft>
                <a:spcPts val="400"/>
              </a:spcAft>
            </a:pPr>
            <a:r>
              <a:rPr sz="21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❝</a:t>
            </a:r>
            <a:r>
              <a:rPr sz="21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הידיים מזיעות, הבטן מתהפכת, ובראש – ריק. מוכר? זה לא אומר שמשהו לא בסדר אתכם. זה הגוף שלכם מנסה לעזור. לפני אלפי שנים, כשאדם פגש טורף, המוח הפעיל 'מערכת אזעקה': הלב האיץ כדי להזרים דם לשרירים, הנשימה התקצרה, והקשב התמקד בסכנה. הבעיה היא שהמוח לא תמיד מבחין בין אריה לבין דף מבחן.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886200" y="5440680"/>
            <a:ext cx="7909560" cy="777240"/>
          </a:xfrm>
          <a:prstGeom prst="roundRect">
            <a:avLst>
              <a:gd name="adj" fmla="val 23529"/>
            </a:avLst>
          </a:prstGeom>
          <a:solidFill>
            <a:srgbClr val="FFE3E3"/>
          </a:solidFill>
          <a:ln w="15875">
            <a:solidFill>
              <a:srgbClr val="F3B5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800" b="1" lang="he-IL">
                <a:solidFill>
                  <a:srgbClr val="C0392B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🛑</a:t>
            </a:r>
            <a:r>
              <a:rPr sz="1800" b="1" lang="he-IL">
                <a:solidFill>
                  <a:srgbClr val="C0392B"/>
                </a:solidFill>
                <a:latin typeface="Arial"/>
                <a:ea typeface="Arial"/>
                <a:cs typeface="Arial"/>
                <a:sym typeface="Arial"/>
              </a:rPr>
              <a:t> תחנת עצירה: 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מה קרה עד עכשיו? מה לדעתכם יקרה בהמשך?</a:t>
            </a:r>
          </a:p>
        </p:txBody>
      </p:sp>
      <p:pic>
        <p:nvPicPr>
          <p:cNvPr id="19" name="Picture 18" descr="lachatz-pptx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2743200"/>
            <a:ext cx="3017520" cy="1682496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85800" y="4526280"/>
            <a:ext cx="3017520" cy="91440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ctr">
              <a:spcAft>
                <a:spcPts val="400"/>
              </a:spcAft>
            </a:pPr>
            <a:r>
              <a:rPr sz="14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הטקסט המלא בחוברת ובאתר. קוראים, מסמנים בעיפרון ועוצרים בתחנות.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3BAF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📝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לחץ מבחנים וניהול רגשות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חלק א׳ · פני המים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מאתרים מידע בטקסט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194560"/>
            <a:ext cx="11109960" cy="566928"/>
          </a:xfrm>
          <a:prstGeom prst="roundRect">
            <a:avLst>
              <a:gd name="adj" fmla="val 48387"/>
            </a:avLst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המים: </a:t>
            </a:r>
            <a:r>
              <a:rPr sz="1700" b="0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בואו נאתר בכתבה את העובדות החשובות.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2971800"/>
            <a:ext cx="11109960" cy="1508760"/>
          </a:xfrm>
          <a:prstGeom prst="roundRect">
            <a:avLst>
              <a:gd name="adj" fmla="val 12121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1. למה הלב מאיץ בזמן לחץ, לפי הכתבה?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22920" y="377647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א.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כדי להזרים דם לשרירים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495799" y="377647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ב.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כי אכלנו מהר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68680" y="377647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ג.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כי קר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4663440"/>
            <a:ext cx="11109960" cy="1508760"/>
          </a:xfrm>
          <a:prstGeom prst="roundRect">
            <a:avLst>
              <a:gd name="adj" fmla="val 12121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2. האם כל לחץ מזיק?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122920" y="54681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א.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כן, תמיד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495799" y="54681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ב.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לא – מעט לחץ משפר ביצועים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68680" y="54681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ג.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רק בחשבון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7A5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📝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לחץ מבחנים וניהול רגשות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חלק ב׳ · צלילה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מבינים מה מסתתר בין השורות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194560"/>
            <a:ext cx="11109960" cy="566928"/>
          </a:xfrm>
          <a:prstGeom prst="roundRect">
            <a:avLst>
              <a:gd name="adj" fmla="val 48387"/>
            </a:avLst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צלילה: </a:t>
            </a:r>
            <a:r>
              <a:rPr sz="1700" b="0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עכשיו נצלול: איך הכתבה מסבירה את הלחץ ואיך מילים יוצרות משמעות?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2971800"/>
            <a:ext cx="11109960" cy="1600200"/>
          </a:xfrm>
          <a:prstGeom prst="roundRect">
            <a:avLst>
              <a:gd name="adj" fmla="val 11428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🔤</a:t>
            </a: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מה פירוש "מעורר ומחדד"?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22920" y="38679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א.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מעייף ומשעמם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495799" y="38679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ב.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מעיר את הקשב ומשפר את הריכוז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68680" y="3867912"/>
            <a:ext cx="3489960" cy="530352"/>
          </a:xfrm>
          <a:prstGeom prst="roundRect">
            <a:avLst>
              <a:gd name="adj" fmla="val 34482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64007" bIns="64007"/>
          <a:lstStyle/>
          <a:p>
            <a:pPr algn="r" rtl="1">
              <a:spcAft>
                <a:spcPts val="4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ג. </a:t>
            </a:r>
            <a:r>
              <a:rPr sz="17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גורם לכאב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4754880"/>
            <a:ext cx="11109960" cy="1417320"/>
          </a:xfrm>
          <a:prstGeom prst="roundRect">
            <a:avLst>
              <a:gd name="adj" fmla="val 12903"/>
            </a:avLst>
          </a:prstGeom>
          <a:solidFill>
            <a:srgbClr val="FFF6CC"/>
          </a:solidFill>
          <a:ln w="15875">
            <a:solidFill>
              <a:srgbClr val="F2DE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🖍️</a:t>
            </a: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מצאו בטקסט את המשפט שמסביר למה המוח 'מתבלבל' לפני מבחן</a:t>
            </a:r>
          </a:p>
          <a:p>
            <a:pPr rtl="1" algn="r">
              <a:spcAft>
                <a:spcPts val="400"/>
              </a:spcAft>
            </a:pPr>
            <a:r>
              <a:rPr sz="17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העתיקו את המשפט, וכתבו במילים שלכם: איך ידעתם?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E4E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9A96AD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9A96AD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2E3A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📝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לחץ מבחנים וניהול רגשות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חלק ג׳ · המעמקים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חושבים, מביעים עמדה ויוצרים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194560"/>
            <a:ext cx="11109960" cy="566928"/>
          </a:xfrm>
          <a:prstGeom prst="roundRect">
            <a:avLst>
              <a:gd name="adj" fmla="val 48387"/>
            </a:avLst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8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8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המעמקים: </a:t>
            </a:r>
            <a:r>
              <a:rPr sz="1700" b="0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ועכשיו – מה אתם חושבים ואיך תשתמשו בזה?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55080" y="2971800"/>
            <a:ext cx="5440680" cy="3200400"/>
          </a:xfrm>
          <a:prstGeom prst="roundRect">
            <a:avLst>
              <a:gd name="adj" fmla="val 5714"/>
            </a:avLst>
          </a:prstGeom>
          <a:solidFill>
            <a:srgbClr val="E7F1FF"/>
          </a:solidFill>
          <a:ln w="15875">
            <a:solidFill>
              <a:srgbClr val="C5DA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r" rtl="1">
              <a:spcAft>
                <a:spcPts val="800"/>
              </a:spcAft>
            </a:pPr>
            <a:r>
              <a:rPr sz="2100" b="1" lang="he-IL">
                <a:solidFill>
                  <a:srgbClr val="3D7BD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2100" b="1" lang="he-IL">
                <a:solidFill>
                  <a:srgbClr val="3D7BD9"/>
                </a:solidFill>
                <a:latin typeface="Arial"/>
                <a:ea typeface="Arial"/>
                <a:cs typeface="Arial"/>
                <a:sym typeface="Arial"/>
              </a:rPr>
              <a:t> מקרה: עומר והמשפט המכשיל</a:t>
            </a:r>
          </a:p>
          <a:p>
            <a:pPr rtl="1" algn="r">
              <a:spcAft>
                <a:spcPts val="800"/>
              </a:spcAft>
            </a:pP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עומר, תלמיד כיתה ח׳, יושב מול מבחן בהיסטוריה. הידיים שלו מזיעות והוא חושב: 'אני אכשל, אני לא זוכר כלום.'</a:t>
            </a:r>
          </a:p>
          <a:p>
            <a:pPr rtl="1" algn="r">
              <a:spcAft>
                <a:spcPts val="800"/>
              </a:spcAft>
            </a:pPr>
            <a:r>
              <a:rPr sz="18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❓</a:t>
            </a:r>
            <a:r>
              <a:rPr sz="18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איזה כלי מהכתבה יתאים לעומר עכשיו? נסחו בשבילו דיבור פנימי אחר.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2971800"/>
            <a:ext cx="5486400" cy="320040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9050">
            <a:solidFill>
              <a:srgbClr val="C5CB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15214" bIns="115214"/>
          <a:lstStyle/>
          <a:p>
            <a:pPr algn="r" rtl="1">
              <a:spcAft>
                <a:spcPts val="800"/>
              </a:spcAft>
            </a:pPr>
            <a:r>
              <a:rPr sz="2100" b="1" lang="he-IL">
                <a:solidFill>
                  <a:srgbClr val="2E3A75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✍️</a:t>
            </a:r>
            <a:r>
              <a:rPr sz="2100" b="1" lang="he-IL">
                <a:solidFill>
                  <a:srgbClr val="2E3A75"/>
                </a:solidFill>
                <a:latin typeface="Arial"/>
                <a:ea typeface="Arial"/>
                <a:cs typeface="Arial"/>
                <a:sym typeface="Arial"/>
              </a:rPr>
              <a:t> כתיבה</a:t>
            </a:r>
          </a:p>
          <a:p>
            <a:pPr rtl="1" algn="r">
              <a:spcAft>
                <a:spcPts val="800"/>
              </a:spcAft>
            </a:pP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כתבו 'תוכנית לחץ חכם' לשבוע לפני מבחן: שלושה צעדים (לפני, ביום המבחן, אחרי). השתמשו בכלי אחד מהכתבה ובכלי אחד משלכם.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📝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לחץ מבחנים וניהול רגשות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🎲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משחק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אמת או בדיון? </a:t>
            </a:r>
            <a:r>
              <a:rPr sz="3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קמים · </a:t>
            </a:r>
            <a:r>
              <a:rPr sz="3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יושבים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783080" y="2286000"/>
            <a:ext cx="10012680" cy="822960"/>
          </a:xfrm>
          <a:prstGeom prst="roundRect">
            <a:avLst>
              <a:gd name="adj" fmla="val 27777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1. לפי הכתבה, כל לחץ פוגע בזיכרון.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2286000"/>
            <a:ext cx="960120" cy="822960"/>
          </a:xfrm>
          <a:prstGeom prst="roundRect">
            <a:avLst>
              <a:gd name="adj" fmla="val 27777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2801" bIns="12801"/>
          <a:lstStyle/>
          <a:p>
            <a:pPr algn="ctr" rtl="1">
              <a:spcAft>
                <a:spcPts val="400"/>
              </a:spcAft>
            </a:pP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783080" y="3273552"/>
            <a:ext cx="10012680" cy="822960"/>
          </a:xfrm>
          <a:prstGeom prst="roundRect">
            <a:avLst>
              <a:gd name="adj" fmla="val 27777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2. המוח לא תמיד מבחין בין אריה לבין דף מבחן.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85800" y="3273552"/>
            <a:ext cx="960120" cy="822960"/>
          </a:xfrm>
          <a:prstGeom prst="roundRect">
            <a:avLst>
              <a:gd name="adj" fmla="val 27777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2801" bIns="12801"/>
          <a:lstStyle/>
          <a:p>
            <a:pPr algn="ctr" rtl="1">
              <a:spcAft>
                <a:spcPts val="400"/>
              </a:spcAft>
            </a:pP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783080" y="4261104"/>
            <a:ext cx="10012680" cy="822960"/>
          </a:xfrm>
          <a:prstGeom prst="roundRect">
            <a:avLst>
              <a:gd name="adj" fmla="val 27777"/>
            </a:avLst>
          </a:prstGeom>
          <a:solidFill>
            <a:srgbClr val="E7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3. הליכה קצרה 'שורפת' את חומרי הלחץ.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4261104"/>
            <a:ext cx="960120" cy="822960"/>
          </a:xfrm>
          <a:prstGeom prst="roundRect">
            <a:avLst>
              <a:gd name="adj" fmla="val 27777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2801" bIns="12801"/>
          <a:lstStyle/>
          <a:p>
            <a:pPr algn="ctr" rtl="1">
              <a:spcAft>
                <a:spcPts val="400"/>
              </a:spcAft>
            </a:pP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783080" y="5248656"/>
            <a:ext cx="10012680" cy="822960"/>
          </a:xfrm>
          <a:prstGeom prst="roundRect">
            <a:avLst>
              <a:gd name="adj" fmla="val 27777"/>
            </a:avLst>
          </a:prstGeom>
          <a:solidFill>
            <a:srgbClr val="FFF0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15214" bIns="115214"/>
          <a:lstStyle/>
          <a:p>
            <a:pPr algn="r" rtl="1">
              <a:spcAft>
                <a:spcPts val="4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4. כדי להירגע, השאיפה צריכה להיות ארוכה מהנשיפה.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85800" y="5248656"/>
            <a:ext cx="960120" cy="822960"/>
          </a:xfrm>
          <a:prstGeom prst="roundRect">
            <a:avLst>
              <a:gd name="adj" fmla="val 27777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2801" bIns="12801"/>
          <a:lstStyle/>
          <a:p>
            <a:pPr algn="ctr" rtl="1">
              <a:spcAft>
                <a:spcPts val="400"/>
              </a:spcAft>
            </a:pP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👍</a:t>
            </a: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18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👎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📝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לחץ מבחנים וניהול רגשות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משחק מיון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מיינו את הכלים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202168" y="2240280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נשיפה ארוכה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443984" y="2240280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הליכה קצרה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799" y="2240280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'אני יודע/ת לעשות דברים קשים'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202168" y="2862072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קפיצות במקום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443984" y="2862072"/>
            <a:ext cx="3593592" cy="5120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'זה חשוב לי'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44840" y="3666744"/>
            <a:ext cx="3550920" cy="2551175"/>
          </a:xfrm>
          <a:prstGeom prst="roundRect">
            <a:avLst>
              <a:gd name="adj" fmla="val 7168"/>
            </a:avLst>
          </a:prstGeom>
          <a:solidFill>
            <a:srgbClr val="E6F7E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🌬️</a:t>
            </a:r>
            <a:r>
              <a:rPr sz="2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נשימה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465320" y="3666744"/>
            <a:ext cx="3550920" cy="2551175"/>
          </a:xfrm>
          <a:prstGeom prst="roundRect">
            <a:avLst>
              <a:gd name="adj" fmla="val 7168"/>
            </a:avLst>
          </a:prstGeom>
          <a:solidFill>
            <a:srgbClr val="F1EC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🚶</a:t>
            </a:r>
            <a:r>
              <a:rPr sz="2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תנועה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85800" y="3666744"/>
            <a:ext cx="3550920" cy="2551175"/>
          </a:xfrm>
          <a:prstGeom prst="roundRect">
            <a:avLst>
              <a:gd name="adj" fmla="val 7168"/>
            </a:avLst>
          </a:prstGeom>
          <a:solidFill>
            <a:srgbClr val="E7F1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96012" bIns="96012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💬</a:t>
            </a:r>
            <a:r>
              <a:rPr sz="2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דיבור פנימי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📝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לחץ מבחנים וניהול רגשות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💬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מעגל שיחה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מדברים על זה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240280"/>
            <a:ext cx="10241280" cy="932688"/>
          </a:xfrm>
          <a:prstGeom prst="roundRect">
            <a:avLst>
              <a:gd name="adj" fmla="val 29411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28015" bIns="128015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איפה בגוף אתם מרגישים לחץ?</a:t>
            </a:r>
          </a:p>
        </p:txBody>
      </p:sp>
      <p:sp>
        <p:nvSpPr>
          <p:cNvPr id="17" name="Oval 16"/>
          <p:cNvSpPr/>
          <p:nvPr/>
        </p:nvSpPr>
        <p:spPr>
          <a:xfrm>
            <a:off x="11064240" y="2331720"/>
            <a:ext cx="749808" cy="749808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3337560"/>
            <a:ext cx="10241280" cy="932688"/>
          </a:xfrm>
          <a:prstGeom prst="roundRect">
            <a:avLst>
              <a:gd name="adj" fmla="val 29411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28015" bIns="128015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מה ההבדל בין 'לחוץ/ה' לבין 'אכפת לי'?</a:t>
            </a:r>
          </a:p>
        </p:txBody>
      </p:sp>
      <p:sp>
        <p:nvSpPr>
          <p:cNvPr id="19" name="Oval 18"/>
          <p:cNvSpPr/>
          <p:nvPr/>
        </p:nvSpPr>
        <p:spPr>
          <a:xfrm>
            <a:off x="11064240" y="3429000"/>
            <a:ext cx="749808" cy="749808"/>
          </a:xfrm>
          <a:prstGeom prst="ellipse">
            <a:avLst/>
          </a:prstGeom>
          <a:solidFill>
            <a:srgbClr val="3BAF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85800" y="4434840"/>
            <a:ext cx="10241280" cy="932688"/>
          </a:xfrm>
          <a:prstGeom prst="roundRect">
            <a:avLst>
              <a:gd name="adj" fmla="val 29411"/>
            </a:avLst>
          </a:prstGeom>
          <a:solidFill>
            <a:srgbClr val="FFF0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28015" bIns="128015"/>
          <a:lstStyle/>
          <a:p>
            <a:pPr algn="r" rtl="1">
              <a:spcAft>
                <a:spcPts val="400"/>
              </a:spcAft>
            </a:pPr>
            <a:r>
              <a:rPr sz="21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איזה משפט היה עוזר לכם לשמוע מחבר/ה לפני מבחן?</a:t>
            </a:r>
          </a:p>
        </p:txBody>
      </p:sp>
      <p:sp>
        <p:nvSpPr>
          <p:cNvPr id="21" name="Oval 20"/>
          <p:cNvSpPr/>
          <p:nvPr/>
        </p:nvSpPr>
        <p:spPr>
          <a:xfrm>
            <a:off x="11064240" y="4526279"/>
            <a:ext cx="749808" cy="749808"/>
          </a:xfrm>
          <a:prstGeom prst="ellipse">
            <a:avLst/>
          </a:prstGeom>
          <a:solidFill>
            <a:srgbClr val="E985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2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85800" y="5623560"/>
            <a:ext cx="11109960" cy="566928"/>
          </a:xfrm>
          <a:prstGeom prst="roundRect">
            <a:avLst>
              <a:gd name="adj" fmla="val 48387"/>
            </a:avLst>
          </a:prstGeom>
          <a:solidFill>
            <a:srgbClr val="FFFF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👂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מקשיבים עד הסוף · </a:t>
            </a:r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🙋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מדברים בגוף ראשון · </a:t>
            </a:r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🤐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מותר לא לשתף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📝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לחץ מבחנים וניהול רגשות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💪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כלי חוסן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עש״ן ד״ק – חמישה צעדים לחזור לאיזון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683496" y="2286000"/>
            <a:ext cx="2112264" cy="1600200"/>
          </a:xfrm>
          <a:prstGeom prst="roundRect">
            <a:avLst>
              <a:gd name="adj" fmla="val 11428"/>
            </a:avLst>
          </a:prstGeom>
          <a:solidFill>
            <a:srgbClr val="E6F7E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✋</a:t>
            </a:r>
          </a:p>
          <a:p>
            <a:pPr rtl="1" algn="ctr">
              <a:spcAft>
                <a:spcPts val="200"/>
              </a:spcAft>
            </a:pP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עצור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434072" y="2286000"/>
            <a:ext cx="2112264" cy="1600200"/>
          </a:xfrm>
          <a:prstGeom prst="roundRect">
            <a:avLst>
              <a:gd name="adj" fmla="val 11428"/>
            </a:avLst>
          </a:prstGeom>
          <a:solidFill>
            <a:srgbClr val="F1EC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💪</a:t>
            </a:r>
          </a:p>
          <a:p>
            <a:pPr rtl="1" algn="ctr">
              <a:spcAft>
                <a:spcPts val="200"/>
              </a:spcAft>
            </a:pP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שרירים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184648" y="2286000"/>
            <a:ext cx="2112264" cy="1600200"/>
          </a:xfrm>
          <a:prstGeom prst="roundRect">
            <a:avLst>
              <a:gd name="adj" fmla="val 11428"/>
            </a:avLst>
          </a:prstGeom>
          <a:solidFill>
            <a:srgbClr val="E7F1FF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🌬️</a:t>
            </a:r>
          </a:p>
          <a:p>
            <a:pPr rtl="1" algn="ctr">
              <a:spcAft>
                <a:spcPts val="200"/>
              </a:spcAft>
            </a:pP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נשימה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935224" y="2286000"/>
            <a:ext cx="2112264" cy="1600200"/>
          </a:xfrm>
          <a:prstGeom prst="roundRect">
            <a:avLst>
              <a:gd name="adj" fmla="val 11428"/>
            </a:avLst>
          </a:prstGeom>
          <a:solidFill>
            <a:srgbClr val="FFF0E3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💬</a:t>
            </a:r>
          </a:p>
          <a:p>
            <a:pPr rtl="1" algn="ctr">
              <a:spcAft>
                <a:spcPts val="200"/>
              </a:spcAft>
            </a:pP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דיבור עצמי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85799" y="2286000"/>
            <a:ext cx="2112264" cy="1600200"/>
          </a:xfrm>
          <a:prstGeom prst="roundRect">
            <a:avLst>
              <a:gd name="adj" fmla="val 11428"/>
            </a:avLst>
          </a:prstGeom>
          <a:solidFill>
            <a:srgbClr val="FDEBF3"/>
          </a:solidFill>
          <a:ln w="15875">
            <a:solidFill>
              <a:srgbClr val="E3DC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51206" bIns="51206"/>
          <a:lstStyle/>
          <a:p>
            <a:pPr algn="ctr" rtl="1">
              <a:spcAft>
                <a:spcPts val="200"/>
              </a:spcAft>
            </a:pPr>
            <a:r>
              <a:rPr sz="30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➡️</a:t>
            </a:r>
          </a:p>
          <a:p>
            <a:pPr rtl="1" algn="ctr">
              <a:spcAft>
                <a:spcPts val="200"/>
              </a:spcAft>
            </a:pP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קדימה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4114800"/>
            <a:ext cx="11109960" cy="2103120"/>
          </a:xfrm>
          <a:prstGeom prst="roundRect">
            <a:avLst>
              <a:gd name="adj" fmla="val 8695"/>
            </a:avLst>
          </a:prstGeom>
          <a:solidFill>
            <a:srgbClr val="FFFFFF"/>
          </a:solidFill>
          <a:ln w="19050">
            <a:solidFill>
              <a:srgbClr val="B9A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28015" bIns="128015"/>
          <a:lstStyle/>
          <a:p>
            <a:pPr algn="r" rtl="1">
              <a:spcAft>
                <a:spcPts val="600"/>
              </a:spcAft>
            </a:pPr>
            <a:r>
              <a:rPr sz="20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🗣️</a:t>
            </a:r>
            <a:r>
              <a:rPr sz="20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משימה</a:t>
            </a:r>
          </a:p>
          <a:p>
            <a:pPr rtl="1" algn="r">
              <a:spcAft>
                <a:spcPts val="600"/>
              </a:spcAft>
            </a:pPr>
            <a:r>
              <a:rPr sz="20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הדף ריק והלב דופק? תרגלו יחד עש״ן ד״ק: עצור, מכווצים ומשחררים אגרופים, שלוש נשימות איטיות, אומרים לעצמנו "אני יודע/ת יותר ממה שנדמה לי" – וקדימה לשאלה שאני יודע/ת.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📝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לחץ מבחנים וניהול רגשות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🎓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לחט״ע · בסגנון בגרות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מטרה, מבנה וקישוריות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194560"/>
            <a:ext cx="11109960" cy="1051560"/>
          </a:xfrm>
          <a:prstGeom prst="roundRect">
            <a:avLst>
              <a:gd name="adj" fmla="val 17391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5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פסקת ההרחבה (חט״ע): </a:t>
            </a: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„עם זאת, ראוי לזכור שלחץ מבחנים אינו רק עניין אישי. מערכת שבה ציון אחד נתפס כגורלי מגבירה את מערכת האזעקה אצל רבים. יש מחנכים הקוראים לגוון את דרכי ההערכה – עבודות, הצגות, תיקי עבודות – ויש המזהירים…“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3383280"/>
            <a:ext cx="11109960" cy="9144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76809" bIns="76809"/>
          <a:lstStyle/>
          <a:p>
            <a:pPr algn="r" rtl="1">
              <a:spcAft>
                <a:spcPts val="2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1. מהו מבנה הכתבה?</a:t>
            </a:r>
          </a:p>
          <a:p>
            <a:pPr rtl="1" algn="r">
              <a:spcAft>
                <a:spcPts val="200"/>
              </a:spcAft>
            </a:pPr>
            <a:r>
              <a:rPr sz="14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א. בעיה </a:t>
            </a:r>
            <a:r>
              <a:rPr sz="14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←</a:t>
            </a:r>
            <a:r>
              <a:rPr sz="14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הסבר מדעי </a:t>
            </a:r>
            <a:r>
              <a:rPr sz="14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←</a:t>
            </a:r>
            <a:r>
              <a:rPr sz="14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פתרונות </a:t>
            </a:r>
            <a:r>
              <a:rPr sz="14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←</a:t>
            </a:r>
            <a:r>
              <a:rPr sz="14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הרחבה ציבורית   ב. סיפור </a:t>
            </a:r>
            <a:r>
              <a:rPr sz="14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←</a:t>
            </a:r>
            <a:r>
              <a:rPr sz="14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מוסר השכל   ג. רשימת שאלות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4407408"/>
            <a:ext cx="11109960" cy="9144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5875">
            <a:solidFill>
              <a:srgbClr val="D9D2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76809" bIns="76809"/>
          <a:lstStyle/>
          <a:p>
            <a:pPr algn="r" rtl="1">
              <a:spcAft>
                <a:spcPts val="200"/>
              </a:spcAft>
            </a:pPr>
            <a:r>
              <a:rPr sz="16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2. מה תפקידה של האנלוגיה 'אריה מול דף מבחן'?</a:t>
            </a:r>
          </a:p>
          <a:p>
            <a:pPr rtl="1" algn="r">
              <a:spcAft>
                <a:spcPts val="200"/>
              </a:spcAft>
            </a:pPr>
            <a:r>
              <a:rPr sz="14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א. להמחיש תופעה מדעית מורכבת בעזרת תמונה מוחשית   ב. להפחיד   ג. להצחיק בלבד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85800" y="5468112"/>
            <a:ext cx="11109960" cy="777240"/>
          </a:xfrm>
          <a:prstGeom prst="roundRect">
            <a:avLst>
              <a:gd name="adj" fmla="val 23529"/>
            </a:avLst>
          </a:prstGeom>
          <a:solidFill>
            <a:srgbClr val="E7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 tIns="96012" bIns="96012"/>
          <a:lstStyle/>
          <a:p>
            <a:pPr algn="r" rtl="1">
              <a:spcAft>
                <a:spcPts val="400"/>
              </a:spcAft>
            </a:pPr>
            <a:r>
              <a:rPr sz="1500" b="1" lang="he-IL">
                <a:solidFill>
                  <a:srgbClr val="3D7BD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✍️</a:t>
            </a:r>
            <a:r>
              <a:rPr sz="1500" b="1" lang="he-IL">
                <a:solidFill>
                  <a:srgbClr val="3D7BD9"/>
                </a:solidFill>
                <a:latin typeface="Arial"/>
                <a:ea typeface="Arial"/>
                <a:cs typeface="Arial"/>
                <a:sym typeface="Arial"/>
              </a:rPr>
              <a:t> שאלה פתוחה: </a:t>
            </a:r>
            <a:r>
              <a:rPr sz="15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מהי מטרת הכתבה? הביאו שתי ראיות מן התוכן ומדרכי הכתיבה (למשל פנייה ישירה לקורא, אנלוגיה).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📝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לחץ מבחנים וניהול רגשות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🌱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התאמות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לעולים ולחנ״מ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355080" y="2194560"/>
            <a:ext cx="5440680" cy="4023360"/>
          </a:xfrm>
          <a:prstGeom prst="roundRect">
            <a:avLst>
              <a:gd name="adj" fmla="val 4545"/>
            </a:avLst>
          </a:prstGeom>
          <a:solidFill>
            <a:srgbClr val="E6F7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28015" bIns="128015"/>
          <a:lstStyle/>
          <a:p>
            <a:pPr algn="r" rtl="1">
              <a:spcAft>
                <a:spcPts val="500"/>
              </a:spcAft>
            </a:pPr>
            <a:r>
              <a:rPr sz="2000" b="1" lang="he-IL">
                <a:solidFill>
                  <a:srgbClr val="3BAF7E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🟢</a:t>
            </a:r>
            <a:r>
              <a:rPr sz="2000" b="1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 עולים – עברית בניקוד</a:t>
            </a:r>
          </a:p>
          <a:p>
            <a:pPr rtl="1" algn="r">
              <a:spcAft>
                <a:spcPts val="500"/>
              </a:spcAft>
            </a:pPr>
            <a:r>
              <a:rPr sz="18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יֵשׁ לְךָ מִבְחָן מָחָר. מָה אַתְּ/ה מַרְגִּישׁ/ה?</a:t>
            </a:r>
          </a:p>
          <a:p>
            <a:pPr rtl="1" algn="r">
              <a:spcAft>
                <a:spcPts val="5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מָחָר </a:t>
            </a:r>
            <a:r>
              <a:rPr sz="15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– tomorrow</a:t>
            </a:r>
          </a:p>
          <a:p>
            <a:pPr rtl="1" algn="r">
              <a:spcAft>
                <a:spcPts val="5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הַלֵּב </a:t>
            </a:r>
            <a:r>
              <a:rPr sz="15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– the heart</a:t>
            </a:r>
          </a:p>
          <a:p>
            <a:pPr rtl="1" algn="r">
              <a:spcAft>
                <a:spcPts val="5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מַהֵר </a:t>
            </a:r>
            <a:r>
              <a:rPr sz="15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– fast</a:t>
            </a:r>
          </a:p>
          <a:p>
            <a:pPr rtl="1" algn="r">
              <a:spcAft>
                <a:spcPts val="500"/>
              </a:spcAft>
            </a:pPr>
            <a:r>
              <a:rPr sz="17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בַּחוּץ </a:t>
            </a:r>
            <a:r>
              <a:rPr sz="15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– outside</a:t>
            </a:r>
          </a:p>
          <a:p>
            <a:pPr rtl="1" algn="r">
              <a:spcAft>
                <a:spcPts val="500"/>
              </a:spcAft>
            </a:pPr>
            <a:r>
              <a:rPr sz="1400" b="0" lang="he-IL">
                <a:solidFill>
                  <a:srgbClr val="3BAF7E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💡</a:t>
            </a:r>
            <a:r>
              <a:rPr sz="1400" b="0" lang="he-IL">
                <a:solidFill>
                  <a:srgbClr val="3BAF7E"/>
                </a:solidFill>
                <a:latin typeface="Arial"/>
                <a:ea typeface="Arial"/>
                <a:cs typeface="Arial"/>
                <a:sym typeface="Arial"/>
              </a:rPr>
              <a:t> מחסן מילים + משפטי פתיחה בחוברת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2194560"/>
            <a:ext cx="5440680" cy="4023360"/>
          </a:xfrm>
          <a:prstGeom prst="roundRect">
            <a:avLst>
              <a:gd name="adj" fmla="val 4545"/>
            </a:avLst>
          </a:prstGeom>
          <a:solidFill>
            <a:srgbClr val="FFF0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28015" bIns="128015"/>
          <a:lstStyle/>
          <a:p>
            <a:pPr algn="r" rtl="1">
              <a:spcAft>
                <a:spcPts val="500"/>
              </a:spcAft>
            </a:pPr>
            <a:r>
              <a:rPr sz="2000" b="1" lang="he-IL">
                <a:solidFill>
                  <a:srgbClr val="E9853C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🧩</a:t>
            </a:r>
            <a:r>
              <a:rPr sz="2000" b="1" lang="he-IL">
                <a:solidFill>
                  <a:srgbClr val="E9853C"/>
                </a:solidFill>
                <a:latin typeface="Arial"/>
                <a:ea typeface="Arial"/>
                <a:cs typeface="Arial"/>
                <a:sym typeface="Arial"/>
              </a:rPr>
              <a:t> חנ״מ – תמונות וכפתורים גדולים</a:t>
            </a:r>
          </a:p>
          <a:p>
            <a:pPr rtl="1" algn="r">
              <a:spcAft>
                <a:spcPts val="500"/>
              </a:spcAft>
            </a:pPr>
            <a:r>
              <a:rPr sz="18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📝</a:t>
            </a:r>
            <a:r>
              <a:rPr sz="18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יש לך מבחן. איך את/ה מרגיש/ה? </a:t>
            </a:r>
            <a:r>
              <a:rPr sz="18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😟</a:t>
            </a:r>
            <a:r>
              <a:rPr sz="18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/ </a:t>
            </a:r>
            <a:r>
              <a:rPr sz="18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😌</a:t>
            </a:r>
          </a:p>
          <a:p>
            <a:pPr rtl="1" algn="r">
              <a:spcAft>
                <a:spcPts val="500"/>
              </a:spcAft>
            </a:pPr>
            <a:r>
              <a:rPr sz="1800" b="0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מה מרגיע אותי?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389120" y="4343400"/>
            <a:ext cx="1554480" cy="1645920"/>
          </a:xfrm>
          <a:prstGeom prst="roundRect">
            <a:avLst>
              <a:gd name="adj" fmla="val 14705"/>
            </a:avLst>
          </a:prstGeom>
          <a:solidFill>
            <a:srgbClr val="FFFFFF"/>
          </a:solidFill>
          <a:ln w="19050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0"/>
              </a:spcAft>
            </a:pPr>
            <a:r>
              <a:rPr sz="36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🌬️</a:t>
            </a:r>
          </a:p>
          <a:p>
            <a:pPr rtl="1" algn="ctr">
              <a:spcAft>
                <a:spcPts val="0"/>
              </a:spcAft>
            </a:pPr>
            <a:r>
              <a:rPr sz="15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נשימה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651760" y="4343400"/>
            <a:ext cx="1554480" cy="1645920"/>
          </a:xfrm>
          <a:prstGeom prst="roundRect">
            <a:avLst>
              <a:gd name="adj" fmla="val 14705"/>
            </a:avLst>
          </a:prstGeom>
          <a:solidFill>
            <a:srgbClr val="FFFFFF"/>
          </a:solidFill>
          <a:ln w="19050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0"/>
              </a:spcAft>
            </a:pPr>
            <a:r>
              <a:rPr sz="36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📢</a:t>
            </a:r>
          </a:p>
          <a:p>
            <a:pPr rtl="1" algn="ctr">
              <a:spcAft>
                <a:spcPts val="0"/>
              </a:spcAft>
            </a:pPr>
            <a:r>
              <a:rPr sz="15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צעקה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14400" y="4343400"/>
            <a:ext cx="1554480" cy="1645920"/>
          </a:xfrm>
          <a:prstGeom prst="roundRect">
            <a:avLst>
              <a:gd name="adj" fmla="val 14705"/>
            </a:avLst>
          </a:prstGeom>
          <a:solidFill>
            <a:srgbClr val="FFFFFF"/>
          </a:solidFill>
          <a:ln w="19050">
            <a:solidFill>
              <a:srgbClr val="F5C9A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32003" bIns="32003"/>
          <a:lstStyle/>
          <a:p>
            <a:pPr algn="ctr" rtl="1">
              <a:spcAft>
                <a:spcPts val="0"/>
              </a:spcAft>
            </a:pPr>
            <a:r>
              <a:rPr sz="3600" b="0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🍬</a:t>
            </a:r>
          </a:p>
          <a:p>
            <a:pPr rtl="1" algn="ctr">
              <a:spcAft>
                <a:spcPts val="0"/>
              </a:spcAft>
            </a:pPr>
            <a:r>
              <a:rPr sz="15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הרבה סוכריות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📝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לחץ מבחנים וניהול רגשות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🎟️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כרטיס יציאה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לפני שיוצאים...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463040" y="2194560"/>
            <a:ext cx="9601200" cy="4023360"/>
          </a:xfrm>
          <a:prstGeom prst="roundRect">
            <a:avLst>
              <a:gd name="adj" fmla="val 6818"/>
            </a:avLst>
          </a:prstGeom>
          <a:solidFill>
            <a:srgbClr val="FFFFFF"/>
          </a:solidFill>
          <a:ln w="31750">
            <a:solidFill>
              <a:srgbClr val="9B7BEA"/>
            </a:solidFill>
            <a:prstDash val="lg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28015" bIns="128015"/>
          <a:lstStyle/>
          <a:p>
            <a:pPr algn="ctr" rtl="1">
              <a:spcAft>
                <a:spcPts val="400"/>
              </a:spcAft>
            </a:pPr>
            <a:r>
              <a:rPr sz="18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📝</a:t>
            </a:r>
            <a:r>
              <a:rPr sz="18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כרטיס יציאה · לחץ מבחנים וניהול רגשות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828800" y="2834640"/>
            <a:ext cx="8869680" cy="45720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sz="20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️⃣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הסימן בגוף שלי שהלחץ עולה: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011680" y="3520440"/>
            <a:ext cx="8503920" cy="27432"/>
          </a:xfrm>
          <a:prstGeom prst="rect">
            <a:avLst/>
          </a:prstGeom>
          <a:solidFill>
            <a:srgbClr val="C9BE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828800" y="3886200"/>
            <a:ext cx="8869680" cy="45720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sz="20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️⃣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הכלי שאנסה לפני המבחן הבא: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011680" y="4572000"/>
            <a:ext cx="8503920" cy="27432"/>
          </a:xfrm>
          <a:prstGeom prst="rect">
            <a:avLst/>
          </a:prstGeom>
          <a:solidFill>
            <a:srgbClr val="C9BE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828800" y="4937760"/>
            <a:ext cx="8869680" cy="45720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r>
              <a:rPr sz="2000" b="1" lang="he-IL">
                <a:solidFill>
                  <a:srgbClr val="2B254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️⃣</a:t>
            </a:r>
            <a:r>
              <a:rPr sz="2000" b="1" lang="he-IL">
                <a:solidFill>
                  <a:srgbClr val="2B2540"/>
                </a:solidFill>
                <a:latin typeface="Arial"/>
                <a:ea typeface="Arial"/>
                <a:cs typeface="Arial"/>
                <a:sym typeface="Arial"/>
              </a:rPr>
              <a:t> משפט עידוד שאגיד לעצמי: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011680" y="5623560"/>
            <a:ext cx="8503920" cy="27432"/>
          </a:xfrm>
          <a:prstGeom prst="rect">
            <a:avLst/>
          </a:prstGeom>
          <a:solidFill>
            <a:srgbClr val="C9BE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B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84048" cy="2286000"/>
          </a:xfrm>
          <a:prstGeom prst="rect">
            <a:avLst/>
          </a:prstGeom>
          <a:solidFill>
            <a:srgbClr val="7FD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🏊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פני המים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0"/>
            <a:ext cx="384048" cy="2286000"/>
          </a:xfrm>
          <a:prstGeom prst="rect">
            <a:avLst/>
          </a:prstGeom>
          <a:solidFill>
            <a:srgbClr val="B9A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2286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🤿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צלילה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572000"/>
            <a:ext cx="384048" cy="2286000"/>
          </a:xfrm>
          <a:prstGeom prst="rect">
            <a:avLst/>
          </a:prstGeom>
          <a:solidFill>
            <a:srgbClr val="6E7B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0" y="4572000"/>
            <a:ext cx="384048" cy="2286000"/>
          </a:xfrm>
          <a:prstGeom prst="rect">
            <a:avLst/>
          </a:prstGeom>
          <a:noFill/>
        </p:spPr>
        <p:txBody>
          <a:bodyPr wrap="square" lIns="18288" rIns="18288" tIns="12801" bIns="12801" anchor="ctr" vert="vert270">
            <a:spAutoFit/>
          </a:bodyPr>
          <a:lstStyle/>
          <a:p>
            <a:pPr rtl="1" algn="ctr"/>
            <a:r>
              <a:rPr sz="13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🐠</a:t>
            </a:r>
            <a:r>
              <a:rPr sz="13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המעמקים</a:t>
            </a:r>
          </a:p>
        </p:txBody>
      </p:sp>
      <p:pic>
        <p:nvPicPr>
          <p:cNvPr id="8" name="Picture 7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3015" y="164592"/>
            <a:ext cx="566928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51215" y="201168"/>
            <a:ext cx="2926080" cy="5029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רוית ראש בן ישי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7744"/>
            <a:ext cx="5120640" cy="420624"/>
          </a:xfrm>
          <a:prstGeom prst="roundRect">
            <a:avLst>
              <a:gd name="adj" fmla="val 50000"/>
            </a:avLst>
          </a:prstGeom>
          <a:solidFill>
            <a:srgbClr val="F1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 tIns="38404" bIns="38404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קוראים את העולם שלנו · </a:t>
            </a:r>
            <a:r>
              <a:rPr sz="1200" b="1" lang="he-IL">
                <a:solidFill>
                  <a:srgbClr val="6A3FC9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📝</a:t>
            </a:r>
            <a:r>
              <a:rPr sz="1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 לחץ מבחנים וניהול רגשות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868680"/>
            <a:ext cx="11185855" cy="27432"/>
          </a:xfrm>
          <a:prstGeom prst="rect">
            <a:avLst/>
          </a:prstGeom>
          <a:solidFill>
            <a:srgbClr val="E3DC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174175" y="1024128"/>
            <a:ext cx="2651760" cy="384048"/>
          </a:xfrm>
          <a:prstGeom prst="roundRect">
            <a:avLst>
              <a:gd name="adj" fmla="val 50000"/>
            </a:avLst>
          </a:prstGeom>
          <a:solidFill>
            <a:srgbClr val="9B7B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25603" bIns="25603"/>
          <a:lstStyle/>
          <a:p>
            <a:pPr algn="ctr" rtl="1">
              <a:spcAft>
                <a:spcPts val="400"/>
              </a:spcAft>
            </a:pPr>
            <a:r>
              <a:rPr sz="1400" b="1" lang="he-IL">
                <a:solidFill>
                  <a:srgbClr val="FFFFFF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💜</a:t>
            </a:r>
            <a:r>
              <a:rPr sz="14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תודה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417320"/>
            <a:ext cx="11140135" cy="73152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32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נתראה בצלילה הבאה!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53935" y="6446520"/>
            <a:ext cx="4572000" cy="329184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r">
              <a:spcAft>
                <a:spcPts val="400"/>
              </a:spcAft>
            </a:pPr>
            <a:r>
              <a:rPr sz="11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6382512"/>
            <a:ext cx="420624" cy="420624"/>
          </a:xfrm>
          <a:prstGeom prst="ellipse">
            <a:avLst/>
          </a:prstGeom>
          <a:solidFill>
            <a:srgbClr val="6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rtl="1">
              <a:spcAft>
                <a:spcPts val="400"/>
              </a:spcAft>
            </a:pPr>
            <a:r>
              <a:rPr sz="1200" b="1" lang="he-IL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16</a:t>
            </a:r>
          </a:p>
        </p:txBody>
      </p:sp>
      <p:pic>
        <p:nvPicPr>
          <p:cNvPr id="16" name="Picture 15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1447" y="2331720"/>
            <a:ext cx="1828800" cy="18288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371600" y="4297680"/>
            <a:ext cx="9418320" cy="548640"/>
          </a:xfrm>
          <a:prstGeom prst="rect">
            <a:avLst/>
          </a:prstGeom>
          <a:noFill/>
        </p:spPr>
        <p:txBody>
          <a:bodyPr wrap="square" lIns="45720" rIns="45720" tIns="32003" bIns="32003" anchor="t">
            <a:spAutoFit/>
          </a:bodyPr>
          <a:lstStyle/>
          <a:p>
            <a:pPr rtl="1" algn="ctr">
              <a:spcAft>
                <a:spcPts val="400"/>
              </a:spcAft>
            </a:pPr>
            <a:r>
              <a:rPr sz="2600" b="1" lang="he-IL">
                <a:solidFill>
                  <a:srgbClr val="6A3FC9"/>
                </a:solidFill>
                <a:latin typeface="Arial"/>
                <a:ea typeface="Arial"/>
                <a:cs typeface="Arial"/>
                <a:sym typeface="Arial"/>
              </a:rPr>
              <a:t>יצרה: רוית ראש בן ישי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71600" y="4892040"/>
            <a:ext cx="9418320" cy="45720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ctr"/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💡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מקור השראה: </a:t>
            </a:r>
            <a:r>
              <a:rPr sz="1600" b="1" lang="he-IL">
                <a:solidFill>
                  <a:srgbClr val="3D7BD9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סטודיו חוט מחשבה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71600" y="5349240"/>
            <a:ext cx="9418320" cy="457200"/>
          </a:xfrm>
          <a:prstGeom prst="rect">
            <a:avLst/>
          </a:prstGeom>
          <a:noFill/>
        </p:spPr>
        <p:txBody>
          <a:bodyPr wrap="square" lIns="45720" rIns="45720" tIns="32003" bIns="32003" anchor="ctr">
            <a:spAutoFit/>
          </a:bodyPr>
          <a:lstStyle/>
          <a:p>
            <a:pPr rtl="1" algn="ctr"/>
            <a:r>
              <a:rPr sz="1600" b="0" lang="he-IL">
                <a:solidFill>
                  <a:srgbClr val="6B6880"/>
                </a:solidFill>
                <a:latin typeface="Segoe UI Emoji"/>
                <a:ea typeface="Segoe UI Emoji"/>
                <a:cs typeface="Segoe UI Emoji"/>
                <a:sym typeface="Segoe UI Emoji"/>
              </a:rPr>
              <a:t>📖</a:t>
            </a:r>
            <a:r>
              <a:rPr sz="1600" b="0" lang="he-IL">
                <a:solidFill>
                  <a:srgbClr val="6B6880"/>
                </a:solidFill>
                <a:latin typeface="Arial"/>
                <a:ea typeface="Arial"/>
                <a:cs typeface="Arial"/>
                <a:sym typeface="Arial"/>
              </a:rPr>
              <a:t> האתר והחוברות: </a:t>
            </a:r>
            <a:r>
              <a:rPr sz="1600" b="1" lang="he-IL">
                <a:solidFill>
                  <a:srgbClr val="3D7BD9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korim-olam.sites.tab.bot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לחץ מבחנים וניהול רגשות – מצגת מלווה</dc:title>
  <dc:subject/>
  <dc:creator>רוית ראש בן ישי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