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ובתמונה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נמצא בחוברת ובאתר. קוראים יחד את הפסקה הראשונה, עוצרים בתחנת העצירה, וממשיכים בקריאה עצמית או בזוגות. רמה חט״ע: מוסיפים את פסקת הטיעון.</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למה יונתן פחד להתנגד? ← כי פחד לחזור לשבת לבד | מה עשה יונתן עם התיק? ← הניח אותו על הספסל</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"תחפושת" בסוף היומן היא... ← מטפורה – מסתירים את מי שאנחנו. המשפט בטקסט מתחיל ב: "היא לא באמת שייכות…".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יונתן ישב לבד בהפסקות חצי שנה. | ❌ לא נכון – עדי הסתכלה על יונתן בכעס. | ✅ נכון – תומר זרק את התיק ליונתן. | ❌ לא נכון – בסוף היומן יונתן בטוח שעשה מספיק.</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להתקבל לחבורה ← 🤝 שייכות | לא לזרוק את התיק ← ⭐ ייחודיות | לשבת עם החבר׳ה בהפסקה ← 🤝 שייכות | לומר 'נמאס לי מזה' ← ⭐ ייחודיות</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שאלות בסגנון בגרות על מטרה, מבנה וקישוריות. תשובות: מה הצורה הספרותית של הטקסט ומה היא מאפשרת? ← יומן – גישה למחשבות פנימיות וכנות | מה הקשר בין הניסויים בפסקה האחרונה לבין הסיפור? ← הם מסבירים מדוע יונתן צחק, ומדוע המעשה שלו שינה את הקבוצה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מחסן מילים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ut-mahshava.pages.dev/tzolelim/" TargetMode="External"/><Relationship Id="rId4" Type="http://schemas.openxmlformats.org/officeDocument/2006/relationships/hyperlink" Target="https://korim-olam.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mi-ani-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מי אני כשכולם מסתכלים?</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לחץ חברתי, שייכות מול ייחודיות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מכתב / יומן</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האם קרה לכם שצחקתם על משהו רק כי כולם צחקו? מה הרגשתם אחר כך?</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את הדילמה המרכזית של הדמות</a:t>
            </a:r>
          </a:p>
          <a:p>
            <a:pPr rtl="1" algn="r">
              <a:spcAft>
                <a:spcPts val="600"/>
              </a:spcAft>
            </a:pPr>
            <a:r>
              <a:rPr sz="1500" b="0" lang="he-IL">
                <a:solidFill>
                  <a:srgbClr val="2B2540"/>
                </a:solidFill>
                <a:latin typeface="Arial"/>
                <a:ea typeface="Arial"/>
                <a:cs typeface="Arial"/>
                <a:sym typeface="Arial"/>
              </a:rPr>
              <a:t>• להבחין בין צורך בשייכות לצורך בייחודיות</a:t>
            </a:r>
          </a:p>
          <a:p>
            <a:pPr rtl="1" algn="r">
              <a:spcAft>
                <a:spcPts val="600"/>
              </a:spcAft>
            </a:pPr>
            <a:r>
              <a:rPr sz="1500" b="0" lang="he-IL">
                <a:solidFill>
                  <a:srgbClr val="2B2540"/>
                </a:solidFill>
                <a:latin typeface="Arial"/>
                <a:ea typeface="Arial"/>
                <a:cs typeface="Arial"/>
                <a:sym typeface="Arial"/>
              </a:rPr>
              <a:t>• לנסח 'עמוד שדרה' אישי – בחירה שמתאימה לערכים שלי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החבר׳ה</a:t>
            </a:r>
          </a:p>
          <a:p>
            <a:pPr rtl="1" algn="ctr">
              <a:spcAft>
                <a:spcPts val="600"/>
              </a:spcAft>
            </a:pPr>
            <a:r>
              <a:rPr sz="1700" b="0" lang="he-IL">
                <a:solidFill>
                  <a:srgbClr val="2B2540"/>
                </a:solidFill>
                <a:latin typeface="Arial"/>
                <a:ea typeface="Arial"/>
                <a:cs typeface="Arial"/>
                <a:sym typeface="Arial"/>
              </a:rPr>
              <a:t>קבוצת החברים</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בבטן הרגשתי משהו מכווץ</a:t>
            </a:r>
          </a:p>
          <a:p>
            <a:pPr rtl="1" algn="ctr">
              <a:spcAft>
                <a:spcPts val="600"/>
              </a:spcAft>
            </a:pPr>
            <a:r>
              <a:rPr sz="1700" b="0" lang="he-IL">
                <a:solidFill>
                  <a:srgbClr val="2B2540"/>
                </a:solidFill>
                <a:latin typeface="Arial"/>
                <a:ea typeface="Arial"/>
                <a:cs typeface="Arial"/>
                <a:sym typeface="Arial"/>
              </a:rPr>
              <a:t>תחושה בגוף שמשהו לא בסדר</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התקבלתי לחבורה</a:t>
            </a:r>
          </a:p>
          <a:p>
            <a:pPr rtl="1" algn="ctr">
              <a:spcAft>
                <a:spcPts val="600"/>
              </a:spcAft>
            </a:pPr>
            <a:r>
              <a:rPr sz="1700" b="0" lang="he-IL">
                <a:solidFill>
                  <a:srgbClr val="2B2540"/>
                </a:solidFill>
                <a:latin typeface="Arial"/>
                <a:ea typeface="Arial"/>
                <a:cs typeface="Arial"/>
                <a:sym typeface="Arial"/>
              </a:rPr>
              <a:t>צירפו אותי לקבוצת החברים</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נמאס לי</a:t>
            </a:r>
          </a:p>
          <a:p>
            <a:pPr rtl="1" algn="ctr">
              <a:spcAft>
                <a:spcPts val="600"/>
              </a:spcAft>
            </a:pPr>
            <a:r>
              <a:rPr sz="1700" b="0" lang="he-IL">
                <a:solidFill>
                  <a:srgbClr val="2B2540"/>
                </a:solidFill>
                <a:latin typeface="Arial"/>
                <a:ea typeface="Arial"/>
                <a:cs typeface="Arial"/>
                <a:sym typeface="Arial"/>
              </a:rPr>
              <a:t>אין לי כוח לזה יותר</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משך בכתפיים</a:t>
            </a:r>
          </a:p>
          <a:p>
            <a:pPr rtl="1" algn="ctr">
              <a:spcAft>
                <a:spcPts val="600"/>
              </a:spcAft>
            </a:pPr>
            <a:r>
              <a:rPr sz="1700" b="0" lang="he-IL">
                <a:solidFill>
                  <a:srgbClr val="2B2540"/>
                </a:solidFill>
                <a:latin typeface="Arial"/>
                <a:ea typeface="Arial"/>
                <a:cs typeface="Arial"/>
                <a:sym typeface="Arial"/>
              </a:rPr>
              <a:t>תנועה שאומרת 'בסדר, לא משנה לי'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ובתמונה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יומן, יום שלישי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מכתב / יומן</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יומן יקר,
היום בהפסקה החבר׳ה החליטו 'לשחק' בתיק של עדי – זרקו אותו מאחד לשני, והיא רצה ביניהם. כולם צחקו. גם אני צחקתי. אבל בבטן הרגשתי משהו מכווץ. הבעיה היא שרק לפני חודש התקבלתי לחבורה. חצי שנה ישבתי לבד בהפסקות. אתה זוכר, יומן. אני לא רוצה לחזור לשם. אז כשתומר זרק לי את התיק – תפסתי אותו.</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מה קרה עד עכשיו? מה לדעתכם יקרה בהמשך?</a:t>
            </a:r>
          </a:p>
        </p:txBody>
      </p:sp>
      <p:pic>
        <p:nvPicPr>
          <p:cNvPr id="19" name="Picture 18" descr="mi-ani-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קראו את היומן ואתרו בו את הפרטים החשובים.</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למה יונתן פחד להתנגד?</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לא אהב את עדי</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פחד לחזור לשבת לבד</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המורה ראתה</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עשה יונתן עם התיק?</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זרק אותו הלאה</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הניח אותו על הספסל</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החביא אותו</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נצלול: מה עבר על יונתן, ומה פירוש המילים שבחר?</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"תחפושת" בסוף היומן היא...</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מטפורה – מסתירים את מי שאנחנו</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בגד לפורים</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שם של משחק</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שמבטא את התובנה של יונתן</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ובחלק האחרון: מה דעתכם, ומה הייתם עושים במקומו?</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קבוצת ההודעות</a:t>
            </a:r>
          </a:p>
          <a:p>
            <a:pPr rtl="1" algn="r">
              <a:spcAft>
                <a:spcPts val="800"/>
              </a:spcAft>
            </a:pPr>
            <a:r>
              <a:rPr sz="1800" b="0" lang="he-IL">
                <a:solidFill>
                  <a:srgbClr val="2B2540"/>
                </a:solidFill>
                <a:latin typeface="Arial"/>
                <a:ea typeface="Arial"/>
                <a:cs typeface="Arial"/>
                <a:sym typeface="Arial"/>
              </a:rPr>
              <a:t>מאיה מכיתה ח׳ נמצאת בקבוצת ההודעות של הכיתה. מישהו שולח תמונה מביכה של תלמידה, וכולם מוסיפים פרצופים צוחקים. מאיה רק עכשיו התחילה להרגיש חלק מהקבוצה.</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מאיה יכולה לכתוב או לעשות? חשבו איך יונתן הציע חלופה.</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את היומן של עדי מאותו יום. מה ראתה? מה הרגישה כשיונתן הניח את התיק?</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יונתן ישב לבד בהפסקות חצי שנה.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עדי הסתכלה על יונתן בכעס.</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תומר זרק את התיק ליונתן.</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בסוף היומן יונתן בטוח שעשה מספיק.</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 מבטא שייכות ומה מבטא ייחודיות?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9141714"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להתקבל לחבורה</a:t>
            </a:r>
          </a:p>
        </p:txBody>
      </p:sp>
      <p:sp>
        <p:nvSpPr>
          <p:cNvPr id="17" name="Rounded Rectangle 16"/>
          <p:cNvSpPr/>
          <p:nvPr/>
        </p:nvSpPr>
        <p:spPr>
          <a:xfrm>
            <a:off x="6323076"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לא לזרוק את התיק</a:t>
            </a:r>
          </a:p>
        </p:txBody>
      </p:sp>
      <p:sp>
        <p:nvSpPr>
          <p:cNvPr id="18" name="Rounded Rectangle 17"/>
          <p:cNvSpPr/>
          <p:nvPr/>
        </p:nvSpPr>
        <p:spPr>
          <a:xfrm>
            <a:off x="3504438"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לשבת עם החבר׳ה בהפסקה</a:t>
            </a:r>
          </a:p>
        </p:txBody>
      </p:sp>
      <p:sp>
        <p:nvSpPr>
          <p:cNvPr id="19" name="Rounded Rectangle 18"/>
          <p:cNvSpPr/>
          <p:nvPr/>
        </p:nvSpPr>
        <p:spPr>
          <a:xfrm>
            <a:off x="685800"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לומר 'נמאס לי מזה'</a:t>
            </a:r>
          </a:p>
        </p:txBody>
      </p:sp>
      <p:sp>
        <p:nvSpPr>
          <p:cNvPr id="20" name="Rounded Rectangle 19"/>
          <p:cNvSpPr/>
          <p:nvPr/>
        </p:nvSpPr>
        <p:spPr>
          <a:xfrm>
            <a:off x="6355080" y="3044952"/>
            <a:ext cx="5440680" cy="3172967"/>
          </a:xfrm>
          <a:prstGeom prst="roundRect">
            <a:avLst>
              <a:gd name="adj" fmla="val 5763"/>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שייכות</a:t>
            </a:r>
          </a:p>
        </p:txBody>
      </p:sp>
      <p:sp>
        <p:nvSpPr>
          <p:cNvPr id="21" name="Rounded Rectangle 20"/>
          <p:cNvSpPr/>
          <p:nvPr/>
        </p:nvSpPr>
        <p:spPr>
          <a:xfrm>
            <a:off x="685800" y="3044952"/>
            <a:ext cx="5440680" cy="3172967"/>
          </a:xfrm>
          <a:prstGeom prst="roundRect">
            <a:avLst>
              <a:gd name="adj" fmla="val 5763"/>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ייחודיות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מתי קל לכם להיות עצמכם, ומתי קשה?</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איך אפשר לומר 'לא' לקבוצה בלי לאבד אותה?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מחזק אתכם כשאתם צריכים אומץ? (חשבו על גש״ר מאח״ד: גוף, שכל, רגש...)</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כולם לוחצים עליכם "לזרום". עצרו רגע עם עש״ן ד״ק: עצור, משחררים שרירים, נשימה עמוקה, משפט פנימי ("מותר לי להחליט לבד") – וקדימה, לבחירה שלי.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פסקת ההרחבה (חט״ע): </a:t>
            </a:r>
            <a:r>
              <a:rPr sz="1500" b="0" lang="he-IL">
                <a:solidFill>
                  <a:srgbClr val="2B2540"/>
                </a:solidFill>
                <a:latin typeface="Arial"/>
                <a:ea typeface="Arial"/>
                <a:cs typeface="Arial"/>
                <a:sym typeface="Arial"/>
              </a:rPr>
              <a:t>„פסיכולוגים מתארים את גיל ההתבגרות כמשא ומתן מתמיד בין שני צרכים: הצורך להשתייך לקבוצה והצורך להיות 'מישהו'. ניסויים מפורסמים הראו שאנשים מוכנים לומר שקו קצר הוא ארוך – רק משום שכל השאר בחדר אמרו כך.“</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 הצורה הספרותית של הטקסט ומה היא מאפשרת?</a:t>
            </a:r>
          </a:p>
          <a:p>
            <a:pPr rtl="1" algn="r">
              <a:spcAft>
                <a:spcPts val="200"/>
              </a:spcAft>
            </a:pPr>
            <a:r>
              <a:rPr sz="1400" b="0" lang="he-IL">
                <a:solidFill>
                  <a:srgbClr val="6B6880"/>
                </a:solidFill>
                <a:latin typeface="Arial"/>
                <a:ea typeface="Arial"/>
                <a:cs typeface="Arial"/>
                <a:sym typeface="Arial"/>
              </a:rPr>
              <a:t>א. יומן – גישה למחשבות פנימיות וכנות   ב. ידיעה עיתונאית – עובדות בלבד   ג. מודעה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הקשר בין הניסויים בפסקה האחרונה לבין הסיפור?</a:t>
            </a:r>
          </a:p>
          <a:p>
            <a:pPr rtl="1" algn="r">
              <a:spcAft>
                <a:spcPts val="200"/>
              </a:spcAft>
            </a:pPr>
            <a:r>
              <a:rPr sz="1400" b="0" lang="he-IL">
                <a:solidFill>
                  <a:srgbClr val="6B6880"/>
                </a:solidFill>
                <a:latin typeface="Arial"/>
                <a:ea typeface="Arial"/>
                <a:cs typeface="Arial"/>
                <a:sym typeface="Arial"/>
              </a:rPr>
              <a:t>א. הם מסבירים מדוע יונתן צחק, ומדוע המעשה שלו שינה את הקבוצה   ב. אין קשר   ג. הם מוכיחים שיונתן טעה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מה תפקידה של הפסקה העיונית בסוף הטקסט ביחס ליומן? הסבירו כיצד היא משנה את הקריאה של מעשה יונתן, ובססו על שתי דוגמאות.</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הֱיִיתֶם פַּעַם חֲדָשִׁים בַּכִּיתָּה? אֵיךְ הִרְגַּשְׁתֶּם?</a:t>
            </a:r>
          </a:p>
          <a:p>
            <a:pPr rtl="1" algn="r">
              <a:spcAft>
                <a:spcPts val="500"/>
              </a:spcAft>
            </a:pPr>
            <a:r>
              <a:rPr sz="1700" b="1" lang="he-IL">
                <a:solidFill>
                  <a:srgbClr val="6A3FC9"/>
                </a:solidFill>
                <a:latin typeface="Arial"/>
                <a:ea typeface="Arial"/>
                <a:cs typeface="Arial"/>
                <a:sym typeface="Arial"/>
              </a:rPr>
              <a:t>בַּכִּיתָּה </a:t>
            </a:r>
            <a:r>
              <a:rPr sz="1500" b="0" lang="he-IL">
                <a:solidFill>
                  <a:srgbClr val="6B6880"/>
                </a:solidFill>
                <a:latin typeface="Arial"/>
                <a:ea typeface="Arial"/>
                <a:cs typeface="Arial"/>
                <a:sym typeface="Arial"/>
              </a:rPr>
              <a:t>– in the class</a:t>
            </a:r>
          </a:p>
          <a:p>
            <a:pPr rtl="1" algn="r">
              <a:spcAft>
                <a:spcPts val="500"/>
              </a:spcAft>
            </a:pPr>
            <a:r>
              <a:rPr sz="1700" b="1" lang="he-IL">
                <a:solidFill>
                  <a:srgbClr val="6A3FC9"/>
                </a:solidFill>
                <a:latin typeface="Arial"/>
                <a:ea typeface="Arial"/>
                <a:cs typeface="Arial"/>
                <a:sym typeface="Arial"/>
              </a:rPr>
              <a:t>יַלְדָּה </a:t>
            </a:r>
            <a:r>
              <a:rPr sz="1500" b="0" lang="he-IL">
                <a:solidFill>
                  <a:srgbClr val="6B6880"/>
                </a:solidFill>
                <a:latin typeface="Arial"/>
                <a:ea typeface="Arial"/>
                <a:cs typeface="Arial"/>
                <a:sym typeface="Arial"/>
              </a:rPr>
              <a:t>– girl</a:t>
            </a:r>
          </a:p>
          <a:p>
            <a:pPr rtl="1" algn="r">
              <a:spcAft>
                <a:spcPts val="500"/>
              </a:spcAft>
            </a:pPr>
            <a:r>
              <a:rPr sz="1700" b="1" lang="he-IL">
                <a:solidFill>
                  <a:srgbClr val="6A3FC9"/>
                </a:solidFill>
                <a:latin typeface="Arial"/>
                <a:ea typeface="Arial"/>
                <a:cs typeface="Arial"/>
                <a:sym typeface="Arial"/>
              </a:rPr>
              <a:t>כּוּלָּם </a:t>
            </a:r>
            <a:r>
              <a:rPr sz="1500" b="0" lang="he-IL">
                <a:solidFill>
                  <a:srgbClr val="6B6880"/>
                </a:solidFill>
                <a:latin typeface="Arial"/>
                <a:ea typeface="Arial"/>
                <a:cs typeface="Arial"/>
                <a:sym typeface="Arial"/>
              </a:rPr>
              <a:t>– everyone</a:t>
            </a:r>
          </a:p>
          <a:p>
            <a:pPr rtl="1" algn="r">
              <a:spcAft>
                <a:spcPts val="500"/>
              </a:spcAft>
            </a:pPr>
            <a:r>
              <a:rPr sz="1700" b="1" lang="he-IL">
                <a:solidFill>
                  <a:srgbClr val="6A3FC9"/>
                </a:solidFill>
                <a:latin typeface="Arial"/>
                <a:ea typeface="Arial"/>
                <a:cs typeface="Arial"/>
                <a:sym typeface="Arial"/>
              </a:rPr>
              <a:t>נְשַׂחֵק </a:t>
            </a:r>
            <a:r>
              <a:rPr sz="1500" b="0" lang="he-IL">
                <a:solidFill>
                  <a:srgbClr val="6B6880"/>
                </a:solidFill>
                <a:latin typeface="Arial"/>
                <a:ea typeface="Arial"/>
                <a:cs typeface="Arial"/>
                <a:sym typeface="Arial"/>
              </a:rPr>
              <a:t>– we will play</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אתם אוהבים לשחק?</a:t>
            </a:r>
          </a:p>
          <a:p>
            <a:pPr rtl="1" algn="r">
              <a:spcAft>
                <a:spcPts val="500"/>
              </a:spcAft>
            </a:pPr>
            <a:r>
              <a:rPr sz="1800" b="0" lang="he-IL">
                <a:solidFill>
                  <a:srgbClr val="2B2540"/>
                </a:solidFill>
                <a:latin typeface="Arial"/>
                <a:ea typeface="Arial"/>
                <a:cs typeface="Arial"/>
                <a:sym typeface="Arial"/>
              </a:rPr>
              <a:t>מה אני עושה?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מציע/ה לשחק</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צוחק/ת</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בורח/ת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מי אני כשכולם מסתכלים?</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דבר אחד שאני לא מוכן/ה לוותר עליו בשביל להשתייך:</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משפט שאפשר לומר כשקבוצה נסחפת:</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מי מחזק אותי להיות אני:</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מי אני כשכולם מסתכלים?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מקור השראה: </a:t>
            </a:r>
            <a:r>
              <a:rPr sz="1600" b="1" lang="he-IL">
                <a:solidFill>
                  <a:srgbClr val="3D7BD9"/>
                </a:solidFill>
                <a:latin typeface="Arial"/>
                <a:ea typeface="Arial"/>
                <a:cs typeface="Arial"/>
                <a:sym typeface="Arial"/>
                <a:hlinkClick r:id="rId3"/>
              </a:rPr>
              <a:t>סטודיו חוט מחשבה</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4"/>
              </a:rPr>
              <a:t>korim-olam.sites.tab.bot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מי אני כשכולם מסתכלים?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