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ובתמונה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נמצא בחוברת ובאתר. קוראים יחד את הפסקה הראשונה, עוצרים בתחנת העצירה, וממשיכים בקריאה עצמית או בזוגות. רמה חט״ע: מוסיפים את פסקת הטיעון.</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כמה פעמים צילמה הכותבת עד שהתמונה 'יצאה נכון'? ← ארבעים ושלוש | מה לא נראה בסטורי? ← הריב עם האח והקור</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מה פירוש הביטוי "נפל לי האסימון"? ← פתאום הבנתי. המשפט בטקסט מתחיל ב: "אנחנו משווים את מאחורי הקלעים שלנו…".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הכותבת קיבלה עשרות תגובות של לבבות תוך שעה. | ❌ לא נכון – הסטורי מהחוף צולם בניסיון הראשון. | ✅ נכון – הכותבת שואלת את עצמה שלוש שאלות לפני שהיא משווה. | ❌ לא נכון – התמונה עם השיער המבולגן לא קיבלה לבבות.</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שקיעה כתומה ← 📱 בסטורי | 43 ניסיונות צילום ← 🎬 מאחורי הקלעים | חיוך גדול ← 📱 בסטורי | ריב עם האח ← 🎬 מאחורי הקלעים | עור מוחלק בפילטר ← 🎬 מאחורי הקלעים | שיער מתבדר ברוח ← 📱 בסטורי</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שאלות בסגנון בגרות על מטרה, מבנה וקישוריות. תשובות: מהי מטרתה העיקרית של הכותבת בטור? ← לעורר מודעות להשוואה בין 'מאחורי הקלעים' ל'חלון הראווה' | מה תפקידה של הפסקה האחרונה ("ובכל זאת...") במבנה הטקסט? ← מרחיבה את הדיון מהאישי לציבורי ומציגה עמדות מנוגדות</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מחסן מילים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ut-mahshava.pages.dev/tzolelim/" TargetMode="External"/><Relationship Id="rId4" Type="http://schemas.openxmlformats.org/officeDocument/2006/relationships/hyperlink" Target="https://korim-olam.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reshet-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אמת מול אשליה ברשת</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פילטרים, סטוריז ודימוי גוף</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טור אישי בבלוג</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לדעתכם, כמה פעמים מצלמים עד שתמונה ״יוצאת טוב״? מה לא רואים בתמונה?</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מידע ולהבחין בין מה שמוצג לבין מה שקורה באמת</a:t>
            </a:r>
          </a:p>
          <a:p>
            <a:pPr rtl="1" algn="r">
              <a:spcAft>
                <a:spcPts val="600"/>
              </a:spcAft>
            </a:pPr>
            <a:r>
              <a:rPr sz="1500" b="0" lang="he-IL">
                <a:solidFill>
                  <a:srgbClr val="2B2540"/>
                </a:solidFill>
                <a:latin typeface="Arial"/>
                <a:ea typeface="Arial"/>
                <a:cs typeface="Arial"/>
                <a:sym typeface="Arial"/>
              </a:rPr>
              <a:t>• לזהות את מטרת הכותבת ואת מבנה הטור</a:t>
            </a:r>
          </a:p>
          <a:p>
            <a:pPr rtl="1" algn="r">
              <a:spcAft>
                <a:spcPts val="600"/>
              </a:spcAft>
            </a:pPr>
            <a:r>
              <a:rPr sz="1500" b="0" lang="he-IL">
                <a:solidFill>
                  <a:srgbClr val="2B2540"/>
                </a:solidFill>
                <a:latin typeface="Arial"/>
                <a:ea typeface="Arial"/>
                <a:cs typeface="Arial"/>
                <a:sym typeface="Arial"/>
              </a:rPr>
              <a:t>• לגבש עמדה אישית מנומקת על השוואה ברשת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מאחורי הקלעים</a:t>
            </a:r>
          </a:p>
          <a:p>
            <a:pPr rtl="1" algn="ctr">
              <a:spcAft>
                <a:spcPts val="600"/>
              </a:spcAft>
            </a:pPr>
            <a:r>
              <a:rPr sz="1700" b="0" lang="he-IL">
                <a:solidFill>
                  <a:srgbClr val="2B2540"/>
                </a:solidFill>
                <a:latin typeface="Arial"/>
                <a:ea typeface="Arial"/>
                <a:cs typeface="Arial"/>
                <a:sym typeface="Arial"/>
              </a:rPr>
              <a:t>מה שקורה בצד, ואחרים לא רואים</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חלון הראווה</a:t>
            </a:r>
          </a:p>
          <a:p>
            <a:pPr rtl="1" algn="ctr">
              <a:spcAft>
                <a:spcPts val="600"/>
              </a:spcAft>
            </a:pPr>
            <a:r>
              <a:rPr sz="1700" b="0" lang="he-IL">
                <a:solidFill>
                  <a:srgbClr val="2B2540"/>
                </a:solidFill>
                <a:latin typeface="Arial"/>
                <a:ea typeface="Arial"/>
                <a:cs typeface="Arial"/>
                <a:sym typeface="Arial"/>
              </a:rPr>
              <a:t>הצד המוצג לכולם, יפה ומסודר</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מתבדר ברוח</a:t>
            </a:r>
          </a:p>
          <a:p>
            <a:pPr rtl="1" algn="ctr">
              <a:spcAft>
                <a:spcPts val="600"/>
              </a:spcAft>
            </a:pPr>
            <a:r>
              <a:rPr sz="1700" b="0" lang="he-IL">
                <a:solidFill>
                  <a:srgbClr val="2B2540"/>
                </a:solidFill>
                <a:latin typeface="Arial"/>
                <a:ea typeface="Arial"/>
                <a:cs typeface="Arial"/>
                <a:sym typeface="Arial"/>
              </a:rPr>
              <a:t>זז ומתפזר ברוח</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גללתי</a:t>
            </a:r>
          </a:p>
          <a:p>
            <a:pPr rtl="1" algn="ctr">
              <a:spcAft>
                <a:spcPts val="600"/>
              </a:spcAft>
            </a:pPr>
            <a:r>
              <a:rPr sz="1700" b="0" lang="he-IL">
                <a:solidFill>
                  <a:srgbClr val="2B2540"/>
                </a:solidFill>
                <a:latin typeface="Arial"/>
                <a:ea typeface="Arial"/>
                <a:cs typeface="Arial"/>
                <a:sym typeface="Arial"/>
              </a:rPr>
              <a:t>העברתי במסך מלמעלה למטה</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מבולגן</a:t>
            </a:r>
          </a:p>
          <a:p>
            <a:pPr rtl="1" algn="ctr">
              <a:spcAft>
                <a:spcPts val="600"/>
              </a:spcAft>
            </a:pPr>
            <a:r>
              <a:rPr sz="1700" b="0" lang="he-IL">
                <a:solidFill>
                  <a:srgbClr val="2B2540"/>
                </a:solidFill>
                <a:latin typeface="Arial"/>
                <a:ea typeface="Arial"/>
                <a:cs typeface="Arial"/>
                <a:sym typeface="Arial"/>
              </a:rPr>
              <a:t>לא מסודר</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ובתמונה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הסטורי שלי והחיים שלי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טור אישי בבלוג</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אני אוהבת לצלם. באמת. אבל בשבוע שעבר קרה לי משהו שגרם לי לחשוב. העליתי סטורי מהחוף: שקיעה כתומה, שיער מתבדר ברוח, חיוך גדול. תוך שעה – עשרות תגובות של לבבות. מה שלא רואים בסטורי: צילמתי ארבעים ושלוש פעמים עד שיצא 'נכון'. הפעלתי פילטר שמחליק את העור ומאיר את העיניים.</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מה קרה עד עכשיו? מה לדעתכם יקרה בהמשך?</a:t>
            </a:r>
          </a:p>
        </p:txBody>
      </p:sp>
      <p:pic>
        <p:nvPicPr>
          <p:cNvPr id="19" name="Picture 18" descr="reshet-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נאתר בטור פרטים: מה רואים בסטורי ומה קרה באמת.</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כמה פעמים צילמה הכותבת עד שהתמונה 'יצאה נכון'?</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ארבע</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ארבעים ושלוש</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מאה</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לא נראה בסטורי?</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השקיעה הכתומה</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הריב עם האח והקור</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החיוך</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נצלול פנימה: מה הכותבת הבינה, ואיך היא מבטאת זאת בלשון?</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מה פירוש הביטוי "נפל לי האסימון"?</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הפסדתי כסף</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פתאום הבנתי</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נבהלתי</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שמבטא את הרעיון המרכזי של הטור</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עכשיו תורכם להביע עמדה ולחבר את הטור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עומר גולל בלילה</a:t>
            </a:r>
          </a:p>
          <a:p>
            <a:pPr rtl="1" algn="r">
              <a:spcAft>
                <a:spcPts val="800"/>
              </a:spcAft>
            </a:pPr>
            <a:r>
              <a:rPr sz="1800" b="0" lang="he-IL">
                <a:solidFill>
                  <a:srgbClr val="2B2540"/>
                </a:solidFill>
                <a:latin typeface="Arial"/>
                <a:ea typeface="Arial"/>
                <a:cs typeface="Arial"/>
                <a:sym typeface="Arial"/>
              </a:rPr>
              <a:t>עומר (14) גלל בלילה בסטוריז וראה חבר מהשכבה עם שרירים בולטים ותאורה מושלמת. הוא סגר את המסך והרגיש שהוא ״לא מספיק״.</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איזו מבין שלוש השאלות של הכותבת יכולה לעזור לעומר? הסבירו איך.</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כתבו פסקה: האם לדעתכם כדאי להעלות גם תמונות 'לא מושלמות'? נמקו בשני נימוקים. רמז: השתמשו בשאלה אחת מתוך שלוש השאלות של הכותבת.</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הכותבת קיבלה עשרות תגובות של לבבות תוך שעה.</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הסטורי מהחוף צולם בניסיון הראשון.</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הכותבת שואלת את עצמה שלוש שאלות לפני שהיא משווה.</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התמונה עם השיער המבולגן לא קיבלה לבבות.</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מיינו: מה ראו בסטורי ומה קרה מאחורי הקלעים?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שקיעה כתומה</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43 ניסיונות צילום</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חיוך גדול</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ריב עם האח</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עור מוחלק בפילטר</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שיער מתבדר ברוח</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בסטורי</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מאחורי הקלעים</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מתי השוואה לאחרים עוזרת לנו, ומתי היא פוגעת?</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מה הייתם רוצים שילדים צעירים יידעו על פילטרים?</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איך נראית 'רשת חברתית בריאה' בעיניכם?</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גש״ר מאח״ד – שישה ערוצים שמחזקים אותי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10058400" y="2286000"/>
            <a:ext cx="173736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גוף</a:t>
            </a:r>
          </a:p>
        </p:txBody>
      </p:sp>
      <p:sp>
        <p:nvSpPr>
          <p:cNvPr id="17" name="Rounded Rectangle 16"/>
          <p:cNvSpPr/>
          <p:nvPr/>
        </p:nvSpPr>
        <p:spPr>
          <a:xfrm>
            <a:off x="8183879" y="2286000"/>
            <a:ext cx="173736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שכל</a:t>
            </a:r>
          </a:p>
        </p:txBody>
      </p:sp>
      <p:sp>
        <p:nvSpPr>
          <p:cNvPr id="18" name="Rounded Rectangle 17"/>
          <p:cNvSpPr/>
          <p:nvPr/>
        </p:nvSpPr>
        <p:spPr>
          <a:xfrm>
            <a:off x="6309360" y="2286000"/>
            <a:ext cx="173736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רגש</a:t>
            </a:r>
          </a:p>
        </p:txBody>
      </p:sp>
      <p:sp>
        <p:nvSpPr>
          <p:cNvPr id="19" name="Rounded Rectangle 18"/>
          <p:cNvSpPr/>
          <p:nvPr/>
        </p:nvSpPr>
        <p:spPr>
          <a:xfrm>
            <a:off x="4434840" y="2286000"/>
            <a:ext cx="173736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מערכת אמונות</a:t>
            </a:r>
          </a:p>
        </p:txBody>
      </p:sp>
      <p:sp>
        <p:nvSpPr>
          <p:cNvPr id="20" name="Rounded Rectangle 19"/>
          <p:cNvSpPr/>
          <p:nvPr/>
        </p:nvSpPr>
        <p:spPr>
          <a:xfrm>
            <a:off x="2560320" y="2286000"/>
            <a:ext cx="1737360"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חברה</a:t>
            </a:r>
          </a:p>
        </p:txBody>
      </p:sp>
      <p:sp>
        <p:nvSpPr>
          <p:cNvPr id="21" name="Rounded Rectangle 20"/>
          <p:cNvSpPr/>
          <p:nvPr/>
        </p:nvSpPr>
        <p:spPr>
          <a:xfrm>
            <a:off x="685800" y="2286000"/>
            <a:ext cx="1737360" cy="1600200"/>
          </a:xfrm>
          <a:prstGeom prst="roundRect">
            <a:avLst>
              <a:gd name="adj" fmla="val 11428"/>
            </a:avLst>
          </a:prstGeom>
          <a:solidFill>
            <a:srgbClr val="FFF6CC"/>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דמיון</a:t>
            </a:r>
          </a:p>
        </p:txBody>
      </p:sp>
      <p:sp>
        <p:nvSpPr>
          <p:cNvPr id="22" name="Rounded Rectangle 21"/>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גללתם ברשת והתחלתם להשוות? בחרו שני ערוצים מגש״ר מאח״ד שיחזירו אתכם לעצמכם. למשל: גוף – לקום ולזוז; דמיון – לדמיין את "מאחורי הקלעים" של התמונה.</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פסקת ההרחבה (חט״ע): </a:t>
            </a:r>
            <a:r>
              <a:rPr sz="1500" b="0" lang="he-IL">
                <a:solidFill>
                  <a:srgbClr val="2B2540"/>
                </a:solidFill>
                <a:latin typeface="Arial"/>
                <a:ea typeface="Arial"/>
                <a:cs typeface="Arial"/>
                <a:sym typeface="Arial"/>
              </a:rPr>
              <a:t>„ובכל זאת, נשאלת השאלה אם הפתרון הוא רק אישי. יש הטוענים שהאחריות מוטלת גם על הרשתות עצמן, המתוגמלות על כל דקה שבה אנו נשארים מול המסך, ועל כן מעודדות תוכן מלוטש ומושווה.“</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מטרתה העיקרית של הכותבת בטור?</a:t>
            </a:r>
          </a:p>
          <a:p>
            <a:pPr rtl="1" algn="r">
              <a:spcAft>
                <a:spcPts val="200"/>
              </a:spcAft>
            </a:pPr>
            <a:r>
              <a:rPr sz="1400" b="0" lang="he-IL">
                <a:solidFill>
                  <a:srgbClr val="6B6880"/>
                </a:solidFill>
                <a:latin typeface="Arial"/>
                <a:ea typeface="Arial"/>
                <a:cs typeface="Arial"/>
                <a:sym typeface="Arial"/>
              </a:rPr>
              <a:t>א. לשכנע להפסיק להשתמש ברשת   ב. לעורר מודעות להשוואה בין 'מאחורי הקלעים' ל'חלון הראווה'   ג. ללמד איך לצלם שקיעה</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האחרונה ("ובכל זאת...") במבנה הטקסט?</a:t>
            </a:r>
          </a:p>
          <a:p>
            <a:pPr rtl="1" algn="r">
              <a:spcAft>
                <a:spcPts val="200"/>
              </a:spcAft>
            </a:pPr>
            <a:r>
              <a:rPr sz="1400" b="0" lang="he-IL">
                <a:solidFill>
                  <a:srgbClr val="6B6880"/>
                </a:solidFill>
                <a:latin typeface="Arial"/>
                <a:ea typeface="Arial"/>
                <a:cs typeface="Arial"/>
                <a:sym typeface="Arial"/>
              </a:rPr>
              <a:t>א. מסכמת את הסיפור האישי בלבד   ב. מרחיבה את הדיון מהאישי לציבורי ומציגה עמדות מנוגדות   ג. מביאה דוגמה נוספת לצילום</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המעבר מהסיפור האישי לדיון הציבורי בפסקה האחרונה תורם להשגת מטרת הכותבת. הביאו שתי דוגמאות מהטקסט.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יֵשׁ לָכֶם תְּמוּנָה שֶׁאַתֶּם אוֹהֲבִים? לָמָּה?</a:t>
            </a:r>
          </a:p>
          <a:p>
            <a:pPr rtl="1" algn="r">
              <a:spcAft>
                <a:spcPts val="500"/>
              </a:spcAft>
            </a:pPr>
            <a:r>
              <a:rPr sz="1700" b="1" lang="he-IL">
                <a:solidFill>
                  <a:srgbClr val="6A3FC9"/>
                </a:solidFill>
                <a:latin typeface="Arial"/>
                <a:ea typeface="Arial"/>
                <a:cs typeface="Arial"/>
                <a:sym typeface="Arial"/>
              </a:rPr>
              <a:t>רֶשֶׁת </a:t>
            </a:r>
            <a:r>
              <a:rPr sz="1500" b="0" lang="he-IL">
                <a:solidFill>
                  <a:srgbClr val="6B6880"/>
                </a:solidFill>
                <a:latin typeface="Arial"/>
                <a:ea typeface="Arial"/>
                <a:cs typeface="Arial"/>
                <a:sym typeface="Arial"/>
              </a:rPr>
              <a:t>– the internet / social network</a:t>
            </a:r>
          </a:p>
          <a:p>
            <a:pPr rtl="1" algn="r">
              <a:spcAft>
                <a:spcPts val="500"/>
              </a:spcAft>
            </a:pPr>
            <a:r>
              <a:rPr sz="1700" b="1" lang="he-IL">
                <a:solidFill>
                  <a:srgbClr val="6A3FC9"/>
                </a:solidFill>
                <a:latin typeface="Arial"/>
                <a:ea typeface="Arial"/>
                <a:cs typeface="Arial"/>
                <a:sym typeface="Arial"/>
              </a:rPr>
              <a:t>פְּנִים </a:t>
            </a:r>
            <a:r>
              <a:rPr sz="1500" b="0" lang="he-IL">
                <a:solidFill>
                  <a:srgbClr val="6B6880"/>
                </a:solidFill>
                <a:latin typeface="Arial"/>
                <a:ea typeface="Arial"/>
                <a:cs typeface="Arial"/>
                <a:sym typeface="Arial"/>
              </a:rPr>
              <a:t>– face</a:t>
            </a:r>
          </a:p>
          <a:p>
            <a:pPr rtl="1" algn="r">
              <a:spcAft>
                <a:spcPts val="500"/>
              </a:spcAft>
            </a:pPr>
            <a:r>
              <a:rPr sz="1700" b="1" lang="he-IL">
                <a:solidFill>
                  <a:srgbClr val="6A3FC9"/>
                </a:solidFill>
                <a:latin typeface="Arial"/>
                <a:ea typeface="Arial"/>
                <a:cs typeface="Arial"/>
                <a:sym typeface="Arial"/>
              </a:rPr>
              <a:t>אֲחֵרוֹת </a:t>
            </a:r>
            <a:r>
              <a:rPr sz="1500" b="0" lang="he-IL">
                <a:solidFill>
                  <a:srgbClr val="6B6880"/>
                </a:solidFill>
                <a:latin typeface="Arial"/>
                <a:ea typeface="Arial"/>
                <a:cs typeface="Arial"/>
                <a:sym typeface="Arial"/>
              </a:rPr>
              <a:t>– different</a:t>
            </a:r>
          </a:p>
          <a:p>
            <a:pPr rtl="1" algn="r">
              <a:spcAft>
                <a:spcPts val="500"/>
              </a:spcAft>
            </a:pPr>
            <a:r>
              <a:rPr sz="1700" b="1" lang="he-IL">
                <a:solidFill>
                  <a:srgbClr val="6A3FC9"/>
                </a:solidFill>
                <a:latin typeface="Arial"/>
                <a:ea typeface="Arial"/>
                <a:cs typeface="Arial"/>
                <a:sym typeface="Arial"/>
              </a:rPr>
              <a:t>חוֹשֶׁבֶת </a:t>
            </a:r>
            <a:r>
              <a:rPr sz="1500" b="0" lang="he-IL">
                <a:solidFill>
                  <a:srgbClr val="6B6880"/>
                </a:solidFill>
                <a:latin typeface="Arial"/>
                <a:ea typeface="Arial"/>
                <a:cs typeface="Arial"/>
                <a:sym typeface="Arial"/>
              </a:rPr>
              <a:t>– thinks</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אתם אוהבים להצטלם? </a:t>
            </a: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 </a:t>
            </a:r>
            <a:r>
              <a:rPr sz="1800" b="1" lang="he-IL">
                <a:solidFill>
                  <a:srgbClr val="2B2540"/>
                </a:solidFill>
                <a:latin typeface="Segoe UI Emoji"/>
                <a:ea typeface="Segoe UI Emoji"/>
                <a:cs typeface="Segoe UI Emoji"/>
                <a:sym typeface="Segoe UI Emoji"/>
              </a:rPr>
              <a:t>👎</a:t>
            </a:r>
          </a:p>
          <a:p>
            <a:pPr rtl="1" algn="r">
              <a:spcAft>
                <a:spcPts val="500"/>
              </a:spcAft>
            </a:pPr>
            <a:r>
              <a:rPr sz="1800" b="0" lang="he-IL">
                <a:solidFill>
                  <a:srgbClr val="2B2540"/>
                </a:solidFill>
                <a:latin typeface="Arial"/>
                <a:ea typeface="Arial"/>
                <a:cs typeface="Arial"/>
                <a:sym typeface="Arial"/>
              </a:rPr>
              <a:t>מה דנה עושה?</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מצלמת</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משחקת כדור</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אוכלת</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אמת מול אשליה ברשת</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דבר אחד שלא רואים בתמונה:</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שאלה אחת שאשאל את עצמי לפני שאני משווה:</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משהו שאני אוהב/ת בעצמי (בלי קשר לתמונה):</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אמת מול אשליה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מקור השראה: </a:t>
            </a:r>
            <a:r>
              <a:rPr sz="1600" b="1" lang="he-IL">
                <a:solidFill>
                  <a:srgbClr val="3D7BD9"/>
                </a:solidFill>
                <a:latin typeface="Arial"/>
                <a:ea typeface="Arial"/>
                <a:cs typeface="Arial"/>
                <a:sym typeface="Arial"/>
                <a:hlinkClick r:id="rId3"/>
              </a:rPr>
              <a:t>סטודיו חוט מחשבה</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4"/>
              </a:rPr>
              <a:t>korim-olam.sites.tab.bot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אמת מול אשליה ברשת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